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7"/>
  </p:notesMasterIdLst>
  <p:sldIdLst>
    <p:sldId id="256" r:id="rId2"/>
    <p:sldId id="295" r:id="rId3"/>
    <p:sldId id="258" r:id="rId4"/>
    <p:sldId id="259" r:id="rId5"/>
    <p:sldId id="260" r:id="rId6"/>
    <p:sldId id="261" r:id="rId7"/>
    <p:sldId id="298"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99" r:id="rId25"/>
    <p:sldId id="300" r:id="rId26"/>
    <p:sldId id="301" r:id="rId27"/>
    <p:sldId id="304" r:id="rId28"/>
    <p:sldId id="302" r:id="rId29"/>
    <p:sldId id="303" r:id="rId30"/>
    <p:sldId id="283"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9" r:id="rId45"/>
    <p:sldId id="318"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Hind"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9B149-ED61-4077-8430-849B30931E96}">
  <a:tblStyle styleId="{7B99B149-ED61-4077-8430-849B30931E9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76774F-D9AE-4ABC-BE41-43E6A4890F1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4" autoAdjust="0"/>
  </p:normalViewPr>
  <p:slideViewPr>
    <p:cSldViewPr snapToGrid="0">
      <p:cViewPr varScale="1">
        <p:scale>
          <a:sx n="101" d="100"/>
          <a:sy n="101" d="100"/>
        </p:scale>
        <p:origin x="43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3fb360a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3fb360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3fb360a6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c3fb360a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825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67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93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87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282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06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atin typeface="+mj-lt"/>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4"/>
        <p:cNvGrpSpPr/>
        <p:nvPr/>
      </p:nvGrpSpPr>
      <p:grpSpPr>
        <a:xfrm>
          <a:off x="0" y="0"/>
          <a:ext cx="0" cy="0"/>
          <a:chOff x="0" y="0"/>
          <a:chExt cx="0" cy="0"/>
        </a:xfrm>
      </p:grpSpPr>
      <p:sp>
        <p:nvSpPr>
          <p:cNvPr id="115" name="Google Shape;115;p9"/>
          <p:cNvSpPr txBox="1">
            <a:spLocks noGrp="1"/>
          </p:cNvSpPr>
          <p:nvPr>
            <p:ph type="body" idx="1"/>
          </p:nvPr>
        </p:nvSpPr>
        <p:spPr>
          <a:xfrm>
            <a:off x="1236500" y="4406300"/>
            <a:ext cx="66711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b="1"/>
            </a:lvl1pPr>
          </a:lstStyle>
          <a:p>
            <a:endParaRPr/>
          </a:p>
        </p:txBody>
      </p:sp>
      <p:grpSp>
        <p:nvGrpSpPr>
          <p:cNvPr id="116" name="Google Shape;116;p9"/>
          <p:cNvGrpSpPr/>
          <p:nvPr/>
        </p:nvGrpSpPr>
        <p:grpSpPr>
          <a:xfrm>
            <a:off x="7395202" y="-6"/>
            <a:ext cx="1748884" cy="4013021"/>
            <a:chOff x="7395202" y="-6"/>
            <a:chExt cx="1748884" cy="4013021"/>
          </a:xfrm>
        </p:grpSpPr>
        <p:sp>
          <p:nvSpPr>
            <p:cNvPr id="117" name="Google Shape;117;p9"/>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9"/>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9"/>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9"/>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9"/>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9"/>
          <p:cNvGrpSpPr/>
          <p:nvPr/>
        </p:nvGrpSpPr>
        <p:grpSpPr>
          <a:xfrm>
            <a:off x="3" y="2738679"/>
            <a:ext cx="722480" cy="2404814"/>
            <a:chOff x="3" y="2750304"/>
            <a:chExt cx="722480" cy="2404814"/>
          </a:xfrm>
        </p:grpSpPr>
        <p:sp>
          <p:nvSpPr>
            <p:cNvPr id="123" name="Google Shape;123;p9"/>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9"/>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9"/>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9"/>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Google Shape;127;p9"/>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8" name="Google Shape;128;p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0" r:id="rId10"/>
  </p:sldLayoutIdLst>
  <p:transition>
    <p:fade thruBlk="1"/>
  </p:transition>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hyperlink" Target="https://www.thegioididong.com/hoi-dap/cong-thunderbolt-la-gi-uu-va-nhuoc-diem-cua-thunde-1180891" TargetMode="External"/><Relationship Id="rId3" Type="http://schemas.openxmlformats.org/officeDocument/2006/relationships/hyperlink" Target="https://www.thegioididong.com/tin-tuc/tim-hieu-ve-cong-ket-noi-thunderbolt-1350400" TargetMode="External"/><Relationship Id="rId7" Type="http://schemas.openxmlformats.org/officeDocument/2006/relationships/hyperlink" Target="https://laptop88.vn/tat-tan-tat-ve-cac-chuan-ket-noi-usb/a215.html" TargetMode="External"/><Relationship Id="rId2" Type="http://schemas.openxmlformats.org/officeDocument/2006/relationships/hyperlink" Target="https://www.dienmayxanh.com/kinh-nghiem-hay/tim-hieu-ve-cong-thunderbolt-3-cho-laptop-1114952" TargetMode="External"/><Relationship Id="rId1" Type="http://schemas.openxmlformats.org/officeDocument/2006/relationships/slideLayout" Target="../slideLayouts/slideLayout4.xml"/><Relationship Id="rId6" Type="http://schemas.openxmlformats.org/officeDocument/2006/relationships/hyperlink" Target="https://www.dienmayxanh.com/kinh-nghiem-hay/hdmi-2-1-la-gi-co-gi-khac-voi-hdmi-thuong-tat-ca-n-1144609" TargetMode="External"/><Relationship Id="rId5" Type="http://schemas.openxmlformats.org/officeDocument/2006/relationships/hyperlink" Target="https://tinhte.vn/thread/chuyen-de-3d-hdmi-1-4-la-gi-no-co-gi-moi.551390/" TargetMode="External"/><Relationship Id="rId4" Type="http://schemas.openxmlformats.org/officeDocument/2006/relationships/hyperlink" Target="https://fptshop.com.vn/tin-tuc/thu-thuat/o-usb-la-gi-127727" TargetMode="External"/><Relationship Id="rId9" Type="http://schemas.openxmlformats.org/officeDocument/2006/relationships/hyperlink" Target="https://hcmfpt.vn/hdmi-la-gi-cac-chuan-hdmi-tu-1-0-den-2-1.html"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thegioididong.com/hoi-dap/hdmi-21-la-gi-co-tinh-nang-gi-noi-bat-co-nen-mua-tv-hdmi-1321226#hmenuid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0"/>
              </a:spcAft>
              <a:buNone/>
            </a:pPr>
            <a:r>
              <a:rPr lang="en-US" smtClean="0">
                <a:ln/>
                <a:solidFill>
                  <a:schemeClr val="accent3"/>
                </a:solidFill>
              </a:rPr>
              <a:t>WELCOME</a:t>
            </a:r>
            <a:endParaRPr>
              <a:ln/>
              <a:solidFill>
                <a:schemeClr val="accent3"/>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anim calcmode="lin" valueType="num">
                                      <p:cBhvr>
                                        <p:cTn id="8" dur="1000" fill="hold"/>
                                        <p:tgtEl>
                                          <p:spTgt spid="196"/>
                                        </p:tgtEl>
                                        <p:attrNameLst>
                                          <p:attrName>ppt_x</p:attrName>
                                        </p:attrNameLst>
                                      </p:cBhvr>
                                      <p:tavLst>
                                        <p:tav tm="0">
                                          <p:val>
                                            <p:strVal val="#ppt_x"/>
                                          </p:val>
                                        </p:tav>
                                        <p:tav tm="100000">
                                          <p:val>
                                            <p:strVal val="#ppt_x"/>
                                          </p:val>
                                        </p:tav>
                                      </p:tavLst>
                                    </p:anim>
                                    <p:anim calcmode="lin" valueType="num">
                                      <p:cBhvr>
                                        <p:cTn id="9"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4" name="Google Shape;304;p28"/>
          <p:cNvSpPr txBox="1">
            <a:spLocks noGrp="1"/>
          </p:cNvSpPr>
          <p:nvPr>
            <p:ph type="title"/>
          </p:nvPr>
        </p:nvSpPr>
        <p:spPr>
          <a:xfrm>
            <a:off x="1067088" y="218788"/>
            <a:ext cx="5796420" cy="6074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latin typeface="+mj-lt"/>
              </a:rPr>
              <a:t>4.3 : HDMI 1.4</a:t>
            </a:r>
            <a:endParaRPr>
              <a:latin typeface="+mj-lt"/>
            </a:endParaRPr>
          </a:p>
        </p:txBody>
      </p:sp>
      <p:sp>
        <p:nvSpPr>
          <p:cNvPr id="2" name="Text Placeholder 1"/>
          <p:cNvSpPr>
            <a:spLocks noGrp="1"/>
          </p:cNvSpPr>
          <p:nvPr>
            <p:ph type="body" idx="1"/>
          </p:nvPr>
        </p:nvSpPr>
        <p:spPr>
          <a:xfrm>
            <a:off x="978953" y="725132"/>
            <a:ext cx="7184546" cy="3946020"/>
          </a:xfrm>
        </p:spPr>
        <p:txBody>
          <a:bodyPr/>
          <a:lstStyle/>
          <a:p>
            <a:pPr algn="just"/>
            <a:r>
              <a:rPr lang="en-US" sz="1800" smtClean="0">
                <a:latin typeface="+mj-lt"/>
              </a:rPr>
              <a:t>HDMI 1.4</a:t>
            </a:r>
            <a:r>
              <a:rPr lang="vi-VN" sz="1800">
                <a:latin typeface="+mj-lt"/>
              </a:rPr>
              <a:t> được hoàn chỉnh vào năm </a:t>
            </a:r>
            <a:r>
              <a:rPr lang="vi-VN" sz="1800" smtClean="0">
                <a:latin typeface="+mj-lt"/>
              </a:rPr>
              <a:t>2009</a:t>
            </a:r>
            <a:r>
              <a:rPr lang="en-US" sz="1800">
                <a:latin typeface="+mj-lt"/>
              </a:rPr>
              <a:t> mở ra khả năng hỗ trợ 3D, cho phép tăng độ phân giải tối đa, mở rộng không gian màu, hỗ trợ thêm Audio Return Channel, mạng Ethernet và 2 kiểu kết nối mới</a:t>
            </a:r>
            <a:r>
              <a:rPr lang="en-US" sz="1800" smtClean="0">
                <a:latin typeface="+mj-lt"/>
              </a:rPr>
              <a:t>.</a:t>
            </a:r>
          </a:p>
          <a:p>
            <a:pPr algn="just"/>
            <a:r>
              <a:rPr lang="en-US" sz="1800" smtClean="0">
                <a:latin typeface="+mj-lt"/>
              </a:rPr>
              <a:t>Hỗ </a:t>
            </a:r>
            <a:r>
              <a:rPr lang="en-US" sz="1800">
                <a:latin typeface="+mj-lt"/>
              </a:rPr>
              <a:t>trợ độ phân giải 4Kx2K/24 (4096x2160</a:t>
            </a:r>
            <a:r>
              <a:rPr lang="en-US" sz="1800" smtClean="0">
                <a:latin typeface="+mj-lt"/>
              </a:rPr>
              <a:t>).</a:t>
            </a:r>
          </a:p>
          <a:p>
            <a:pPr algn="just"/>
            <a:r>
              <a:rPr lang="en-US" sz="1800" smtClean="0">
                <a:latin typeface="+mj-lt"/>
              </a:rPr>
              <a:t>Tốc </a:t>
            </a:r>
            <a:r>
              <a:rPr lang="en-US" sz="1800">
                <a:latin typeface="+mj-lt"/>
              </a:rPr>
              <a:t>độ </a:t>
            </a:r>
            <a:r>
              <a:rPr lang="en-US" sz="1800" smtClean="0">
                <a:latin typeface="+mj-lt"/>
              </a:rPr>
              <a:t>băng thông về </a:t>
            </a:r>
            <a:r>
              <a:rPr lang="en-US" sz="1800">
                <a:latin typeface="+mj-lt"/>
              </a:rPr>
              <a:t>mặt lý thuyết là </a:t>
            </a:r>
            <a:r>
              <a:rPr lang="en-US" sz="1800" smtClean="0">
                <a:latin typeface="+mj-lt"/>
              </a:rPr>
              <a:t>10,2Gb/s.</a:t>
            </a:r>
          </a:p>
          <a:p>
            <a:pPr algn="just"/>
            <a:r>
              <a:rPr lang="en-US" sz="1800">
                <a:latin typeface="+mj-lt"/>
              </a:rPr>
              <a:t>HDMI 1.4 hỗ trợ mạng Ethernet 100Mb/s, cho phép kết nối bất cứ thiết bị HDMI 1.4 với mạng có dây khá dễ dàng.</a:t>
            </a:r>
            <a:endParaRPr lang="en-US" sz="1800" smtClean="0">
              <a:latin typeface="+mj-lt"/>
            </a:endParaRPr>
          </a:p>
          <a:p>
            <a:pPr marL="76200" indent="0">
              <a:buNone/>
            </a:pPr>
            <a:endParaRPr lang="en-US"/>
          </a:p>
        </p:txBody>
      </p:sp>
      <p:sp>
        <p:nvSpPr>
          <p:cNvPr id="311" name="Google Shape;311;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p:cNvPicPr>
            <a:picLocks noChangeAspect="1"/>
          </p:cNvPicPr>
          <p:nvPr/>
        </p:nvPicPr>
        <p:blipFill>
          <a:blip r:embed="rId3"/>
          <a:stretch>
            <a:fillRect/>
          </a:stretch>
        </p:blipFill>
        <p:spPr>
          <a:xfrm>
            <a:off x="2003147" y="3212425"/>
            <a:ext cx="2249363" cy="1600200"/>
          </a:xfrm>
          <a:prstGeom prst="rect">
            <a:avLst/>
          </a:prstGeom>
        </p:spPr>
      </p:pic>
      <p:pic>
        <p:nvPicPr>
          <p:cNvPr id="4" name="Picture 3"/>
          <p:cNvPicPr>
            <a:picLocks noChangeAspect="1"/>
          </p:cNvPicPr>
          <p:nvPr/>
        </p:nvPicPr>
        <p:blipFill>
          <a:blip r:embed="rId4"/>
          <a:stretch>
            <a:fillRect/>
          </a:stretch>
        </p:blipFill>
        <p:spPr>
          <a:xfrm>
            <a:off x="5144877" y="3239160"/>
            <a:ext cx="2313542" cy="1578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anim calcmode="lin" valueType="num">
                                      <p:cBhvr>
                                        <p:cTn id="8" dur="1000" fill="hold"/>
                                        <p:tgtEl>
                                          <p:spTgt spid="304"/>
                                        </p:tgtEl>
                                        <p:attrNameLst>
                                          <p:attrName>ppt_x</p:attrName>
                                        </p:attrNameLst>
                                      </p:cBhvr>
                                      <p:tavLst>
                                        <p:tav tm="0">
                                          <p:val>
                                            <p:strVal val="#ppt_x"/>
                                          </p:val>
                                        </p:tav>
                                        <p:tav tm="100000">
                                          <p:val>
                                            <p:strVal val="#ppt_x"/>
                                          </p:val>
                                        </p:tav>
                                      </p:tavLst>
                                    </p:anim>
                                    <p:anim calcmode="lin" valueType="num">
                                      <p:cBhvr>
                                        <p:cTn id="9" dur="1000" fill="hold"/>
                                        <p:tgtEl>
                                          <p:spTgt spid="3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2" name="Title 1"/>
          <p:cNvSpPr>
            <a:spLocks noGrp="1"/>
          </p:cNvSpPr>
          <p:nvPr>
            <p:ph type="title"/>
          </p:nvPr>
        </p:nvSpPr>
        <p:spPr>
          <a:xfrm>
            <a:off x="1067088" y="185736"/>
            <a:ext cx="5972100" cy="636000"/>
          </a:xfrm>
        </p:spPr>
        <p:txBody>
          <a:bodyPr/>
          <a:lstStyle/>
          <a:p>
            <a:r>
              <a:rPr lang="en-US" smtClean="0">
                <a:latin typeface="+mj-lt"/>
              </a:rPr>
              <a:t>4.4 : HDMI khác</a:t>
            </a:r>
            <a:endParaRPr lang="en-US">
              <a:latin typeface="+mj-lt"/>
            </a:endParaRPr>
          </a:p>
        </p:txBody>
      </p:sp>
      <p:pic>
        <p:nvPicPr>
          <p:cNvPr id="3" name="Picture 2"/>
          <p:cNvPicPr>
            <a:picLocks noChangeAspect="1"/>
          </p:cNvPicPr>
          <p:nvPr/>
        </p:nvPicPr>
        <p:blipFill>
          <a:blip r:embed="rId3"/>
          <a:stretch>
            <a:fillRect/>
          </a:stretch>
        </p:blipFill>
        <p:spPr>
          <a:xfrm>
            <a:off x="793214" y="1616637"/>
            <a:ext cx="3216925" cy="2327402"/>
          </a:xfrm>
          <a:prstGeom prst="rect">
            <a:avLst/>
          </a:prstGeom>
        </p:spPr>
      </p:pic>
      <p:sp>
        <p:nvSpPr>
          <p:cNvPr id="317" name="Google Shape;317;p29"/>
          <p:cNvSpPr txBox="1">
            <a:spLocks noGrp="1"/>
          </p:cNvSpPr>
          <p:nvPr>
            <p:ph type="body" idx="1"/>
          </p:nvPr>
        </p:nvSpPr>
        <p:spPr>
          <a:xfrm>
            <a:off x="936433" y="821737"/>
            <a:ext cx="7304183" cy="399088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smtClean="0">
                <a:latin typeface="+mj-lt"/>
              </a:rPr>
              <a:t>Có nhiều phiên bản HDMI khác. Bản 1.3 ,1.2, 1.1, 1.0 …</a:t>
            </a:r>
          </a:p>
          <a:p>
            <a:pPr marL="0" lvl="0" indent="0" algn="just" rtl="0">
              <a:spcBef>
                <a:spcPts val="600"/>
              </a:spcBef>
              <a:spcAft>
                <a:spcPts val="0"/>
              </a:spcAft>
              <a:buNone/>
            </a:pPr>
            <a:endParaRPr lang="en-US"/>
          </a:p>
          <a:p>
            <a:pPr marL="0" lvl="0" indent="0" algn="just" rtl="0">
              <a:spcBef>
                <a:spcPts val="600"/>
              </a:spcBef>
              <a:spcAft>
                <a:spcPts val="0"/>
              </a:spcAft>
              <a:buNone/>
            </a:pPr>
            <a:endParaRPr lang="en-US" smtClean="0"/>
          </a:p>
          <a:p>
            <a:pPr marL="0" lvl="0" indent="0" algn="just" rtl="0">
              <a:spcBef>
                <a:spcPts val="600"/>
              </a:spcBef>
              <a:spcAft>
                <a:spcPts val="0"/>
              </a:spcAft>
              <a:buNone/>
            </a:pPr>
            <a:endParaRPr lang="en-US"/>
          </a:p>
          <a:p>
            <a:pPr marL="0" lvl="0" indent="0" algn="just" rtl="0">
              <a:spcBef>
                <a:spcPts val="600"/>
              </a:spcBef>
              <a:spcAft>
                <a:spcPts val="0"/>
              </a:spcAft>
              <a:buNone/>
            </a:pPr>
            <a:endParaRPr lang="en-US" smtClean="0"/>
          </a:p>
          <a:p>
            <a:pPr marL="0" lvl="0" indent="0" algn="just" rtl="0">
              <a:spcBef>
                <a:spcPts val="600"/>
              </a:spcBef>
              <a:spcAft>
                <a:spcPts val="0"/>
              </a:spcAft>
              <a:buNone/>
            </a:pPr>
            <a:endParaRPr lang="en-US"/>
          </a:p>
          <a:p>
            <a:pPr marL="0" lvl="0" indent="0" algn="just" rtl="0">
              <a:spcBef>
                <a:spcPts val="600"/>
              </a:spcBef>
              <a:spcAft>
                <a:spcPts val="0"/>
              </a:spcAft>
              <a:buNone/>
            </a:pPr>
            <a:endParaRPr lang="en-US" smtClean="0"/>
          </a:p>
          <a:p>
            <a:pPr marL="0" lvl="0" indent="0" algn="just" rtl="0">
              <a:spcBef>
                <a:spcPts val="600"/>
              </a:spcBef>
              <a:spcAft>
                <a:spcPts val="0"/>
              </a:spcAft>
              <a:buNone/>
            </a:pPr>
            <a:r>
              <a:rPr lang="en-US"/>
              <a:t> </a:t>
            </a:r>
            <a:r>
              <a:rPr lang="en-US" smtClean="0"/>
              <a:t>     </a:t>
            </a:r>
            <a:r>
              <a:rPr lang="en-US" sz="1800" smtClean="0">
                <a:latin typeface="+mj-lt"/>
              </a:rPr>
              <a:t>HDMI 1.3                                       phân loại theo tương thích thiết bị</a:t>
            </a:r>
            <a:endParaRPr sz="1800">
              <a:latin typeface="+mj-lt"/>
            </a:endParaRPr>
          </a:p>
        </p:txBody>
      </p:sp>
      <p:sp>
        <p:nvSpPr>
          <p:cNvPr id="318" name="Google Shape;318;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p:cNvPicPr>
            <a:picLocks noChangeAspect="1"/>
          </p:cNvPicPr>
          <p:nvPr/>
        </p:nvPicPr>
        <p:blipFill>
          <a:blip r:embed="rId4"/>
          <a:stretch>
            <a:fillRect/>
          </a:stretch>
        </p:blipFill>
        <p:spPr>
          <a:xfrm>
            <a:off x="4627084" y="1616637"/>
            <a:ext cx="3293453" cy="2320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7">
                                            <p:txEl>
                                              <p:pRg st="0" end="0"/>
                                            </p:txEl>
                                          </p:spTgt>
                                        </p:tgtEl>
                                        <p:attrNameLst>
                                          <p:attrName>style.visibility</p:attrName>
                                        </p:attrNameLst>
                                      </p:cBhvr>
                                      <p:to>
                                        <p:strVal val="visible"/>
                                      </p:to>
                                    </p:set>
                                    <p:animEffect transition="in" filter="fade">
                                      <p:cBhvr>
                                        <p:cTn id="14" dur="1000"/>
                                        <p:tgtEl>
                                          <p:spTgt spid="317">
                                            <p:txEl>
                                              <p:pRg st="0" end="0"/>
                                            </p:txEl>
                                          </p:spTgt>
                                        </p:tgtEl>
                                      </p:cBhvr>
                                    </p:animEffect>
                                    <p:anim calcmode="lin" valueType="num">
                                      <p:cBhvr>
                                        <p:cTn id="15" dur="1000" fill="hold"/>
                                        <p:tgtEl>
                                          <p:spTgt spid="3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animEffect transition="in" filter="wipe(down)">
                                      <p:cBhvr>
                                        <p:cTn id="35" dur="500"/>
                                        <p:tgtEl>
                                          <p:spTgt spid="3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 name="Title 2"/>
          <p:cNvSpPr>
            <a:spLocks noGrp="1"/>
          </p:cNvSpPr>
          <p:nvPr>
            <p:ph type="ctrTitle"/>
          </p:nvPr>
        </p:nvSpPr>
        <p:spPr>
          <a:xfrm>
            <a:off x="947451" y="183289"/>
            <a:ext cx="7609174" cy="576875"/>
          </a:xfrm>
        </p:spPr>
        <p:txBody>
          <a:bodyPr/>
          <a:lstStyle/>
          <a:p>
            <a:pPr algn="l"/>
            <a:r>
              <a:rPr lang="en-US" smtClean="0">
                <a:latin typeface="+mj-lt"/>
              </a:rPr>
              <a:t>5. Ưu nhược điểm</a:t>
            </a:r>
            <a:endParaRPr lang="en-US">
              <a:latin typeface="+mj-lt"/>
            </a:endParaRPr>
          </a:p>
        </p:txBody>
      </p:sp>
      <p:sp>
        <p:nvSpPr>
          <p:cNvPr id="4" name="Subtitle 3"/>
          <p:cNvSpPr>
            <a:spLocks noGrp="1"/>
          </p:cNvSpPr>
          <p:nvPr>
            <p:ph type="subTitle" idx="1"/>
          </p:nvPr>
        </p:nvSpPr>
        <p:spPr>
          <a:xfrm>
            <a:off x="605928" y="760164"/>
            <a:ext cx="7403335" cy="3933022"/>
          </a:xfrm>
        </p:spPr>
        <p:txBody>
          <a:bodyPr/>
          <a:lstStyle/>
          <a:p>
            <a:pPr algn="just"/>
            <a:r>
              <a:rPr lang="en-US" sz="2000" smtClean="0">
                <a:solidFill>
                  <a:srgbClr val="FF0000"/>
                </a:solidFill>
                <a:latin typeface="+mj-lt"/>
              </a:rPr>
              <a:t>Ưu điểm </a:t>
            </a:r>
            <a:r>
              <a:rPr lang="en-US" smtClean="0">
                <a:solidFill>
                  <a:schemeClr val="tx1"/>
                </a:solidFill>
                <a:latin typeface="+mj-lt"/>
              </a:rPr>
              <a:t>: </a:t>
            </a:r>
            <a:r>
              <a:rPr lang="vi-VN" smtClean="0">
                <a:solidFill>
                  <a:schemeClr val="tx1"/>
                </a:solidFill>
                <a:latin typeface="+mj-lt"/>
              </a:rPr>
              <a:t>Bạn </a:t>
            </a:r>
            <a:r>
              <a:rPr lang="vi-VN">
                <a:solidFill>
                  <a:schemeClr val="tx1"/>
                </a:solidFill>
                <a:latin typeface="+mj-lt"/>
              </a:rPr>
              <a:t>thoải mái truyền hình ảnh, video với độ phân giải cao, y </a:t>
            </a:r>
            <a:r>
              <a:rPr lang="vi-VN" smtClean="0">
                <a:solidFill>
                  <a:schemeClr val="tx1"/>
                </a:solidFill>
                <a:latin typeface="+mj-lt"/>
              </a:rPr>
              <a:t>nguyên như </a:t>
            </a:r>
            <a:r>
              <a:rPr lang="vi-VN">
                <a:solidFill>
                  <a:schemeClr val="tx1"/>
                </a:solidFill>
                <a:latin typeface="+mj-lt"/>
              </a:rPr>
              <a:t>bản gốc với tiêu chuẩn truyền dẫn tối đa so với các loại cáp thông dụng.</a:t>
            </a:r>
          </a:p>
          <a:p>
            <a:pPr algn="just"/>
            <a:r>
              <a:rPr lang="en-US" smtClean="0">
                <a:solidFill>
                  <a:schemeClr val="tx1"/>
                </a:solidFill>
                <a:latin typeface="+mj-lt"/>
              </a:rPr>
              <a:t>             - </a:t>
            </a:r>
            <a:r>
              <a:rPr lang="vi-VN" smtClean="0">
                <a:solidFill>
                  <a:schemeClr val="tx1"/>
                </a:solidFill>
                <a:latin typeface="+mj-lt"/>
              </a:rPr>
              <a:t>Sử </a:t>
            </a:r>
            <a:r>
              <a:rPr lang="vi-VN">
                <a:solidFill>
                  <a:schemeClr val="tx1"/>
                </a:solidFill>
                <a:latin typeface="+mj-lt"/>
              </a:rPr>
              <a:t>dụng đơn giản, dễ dàng và nhanh chóng chỉ với một sợi dây cáp, bạn có thể kết nối đa dạng các thiết bị.</a:t>
            </a:r>
          </a:p>
          <a:p>
            <a:pPr algn="just"/>
            <a:r>
              <a:rPr lang="en-US" smtClean="0">
                <a:solidFill>
                  <a:schemeClr val="tx1"/>
                </a:solidFill>
                <a:latin typeface="+mj-lt"/>
              </a:rPr>
              <a:t>             - </a:t>
            </a:r>
            <a:r>
              <a:rPr lang="vi-VN" smtClean="0">
                <a:solidFill>
                  <a:schemeClr val="tx1"/>
                </a:solidFill>
                <a:latin typeface="+mj-lt"/>
              </a:rPr>
              <a:t>Chất </a:t>
            </a:r>
            <a:r>
              <a:rPr lang="vi-VN">
                <a:solidFill>
                  <a:schemeClr val="tx1"/>
                </a:solidFill>
                <a:latin typeface="+mj-lt"/>
              </a:rPr>
              <a:t>lượng âm thanh đỉnh cao, đúng chuẩn nên bạn có thể sử dụng để chơi game, xem phim với âm thanh cực kỳ sống động, mang đến người dùng những phút giây thư giãn tuyệt vời.</a:t>
            </a:r>
          </a:p>
          <a:p>
            <a:pPr algn="just"/>
            <a:r>
              <a:rPr lang="en-US" smtClean="0">
                <a:solidFill>
                  <a:schemeClr val="tx1"/>
                </a:solidFill>
                <a:latin typeface="+mj-lt"/>
              </a:rPr>
              <a:t>             - </a:t>
            </a:r>
            <a:r>
              <a:rPr lang="vi-VN" smtClean="0">
                <a:solidFill>
                  <a:schemeClr val="tx1"/>
                </a:solidFill>
                <a:latin typeface="+mj-lt"/>
              </a:rPr>
              <a:t>HDMI tăng </a:t>
            </a:r>
            <a:r>
              <a:rPr lang="vi-VN">
                <a:solidFill>
                  <a:schemeClr val="tx1"/>
                </a:solidFill>
                <a:latin typeface="+mj-lt"/>
              </a:rPr>
              <a:t>tính thẩm mỹ và gọn nhẹ</a:t>
            </a:r>
            <a:r>
              <a:rPr lang="vi-VN" smtClean="0">
                <a:solidFill>
                  <a:schemeClr val="tx1"/>
                </a:solidFill>
                <a:latin typeface="+mj-lt"/>
              </a:rPr>
              <a:t>.</a:t>
            </a:r>
            <a:endParaRPr lang="en-US" smtClean="0">
              <a:solidFill>
                <a:schemeClr val="tx1"/>
              </a:solidFill>
              <a:latin typeface="+mj-lt"/>
            </a:endParaRPr>
          </a:p>
          <a:p>
            <a:pPr algn="just"/>
            <a:r>
              <a:rPr lang="en-US" sz="2000" smtClean="0">
                <a:solidFill>
                  <a:srgbClr val="FF0000"/>
                </a:solidFill>
                <a:latin typeface="+mj-lt"/>
              </a:rPr>
              <a:t>Nhược điểm</a:t>
            </a:r>
            <a:r>
              <a:rPr lang="en-US" smtClean="0">
                <a:solidFill>
                  <a:schemeClr val="tx1"/>
                </a:solidFill>
                <a:latin typeface="+mj-lt"/>
              </a:rPr>
              <a:t>: </a:t>
            </a:r>
            <a:r>
              <a:rPr lang="vi-VN">
                <a:solidFill>
                  <a:schemeClr val="tx1"/>
                </a:solidFill>
                <a:latin typeface="+mj-lt"/>
              </a:rPr>
              <a:t>Giá thành cao hơn so với các loại các kết nối khác.</a:t>
            </a:r>
          </a:p>
          <a:p>
            <a:pPr algn="just"/>
            <a:r>
              <a:rPr lang="en-US" smtClean="0">
                <a:solidFill>
                  <a:schemeClr val="tx1"/>
                </a:solidFill>
                <a:latin typeface="+mj-lt"/>
              </a:rPr>
              <a:t>             - </a:t>
            </a:r>
            <a:r>
              <a:rPr lang="vi-VN" smtClean="0">
                <a:solidFill>
                  <a:schemeClr val="tx1"/>
                </a:solidFill>
                <a:latin typeface="+mj-lt"/>
              </a:rPr>
              <a:t>Nếu </a:t>
            </a:r>
            <a:r>
              <a:rPr lang="vi-VN">
                <a:solidFill>
                  <a:schemeClr val="tx1"/>
                </a:solidFill>
                <a:latin typeface="+mj-lt"/>
              </a:rPr>
              <a:t>sử dụng lâu ngày sẽ dẫn đến tình trạng đường truyền bị lỏng và không ổn định bởi cáp HDMI không có khóa cắm.</a:t>
            </a:r>
          </a:p>
          <a:p>
            <a:pPr algn="just"/>
            <a:r>
              <a:rPr lang="en-US" smtClean="0">
                <a:solidFill>
                  <a:schemeClr val="tx1"/>
                </a:solidFill>
                <a:latin typeface="+mj-lt"/>
              </a:rPr>
              <a:t>             - </a:t>
            </a:r>
            <a:r>
              <a:rPr lang="vi-VN" smtClean="0">
                <a:solidFill>
                  <a:schemeClr val="tx1"/>
                </a:solidFill>
                <a:latin typeface="+mj-lt"/>
              </a:rPr>
              <a:t>Một </a:t>
            </a:r>
            <a:r>
              <a:rPr lang="vi-VN">
                <a:solidFill>
                  <a:schemeClr val="tx1"/>
                </a:solidFill>
                <a:latin typeface="+mj-lt"/>
              </a:rPr>
              <a:t>số laptop cũ, nếu muốn kết nối với HDMI để trình chiếu thì cần một cáp chuyển đổi từ HDMI sang VGA.</a:t>
            </a:r>
          </a:p>
          <a:p>
            <a:pPr algn="just"/>
            <a:endParaRPr lang="en-US" smtClean="0"/>
          </a:p>
          <a:p>
            <a:pPr algn="just"/>
            <a:r>
              <a:rPr lang="en-US"/>
              <a:t> </a:t>
            </a:r>
            <a:endParaRPr lang="vi-VN"/>
          </a:p>
          <a:p>
            <a:pPr algn="l"/>
            <a:endParaRPr lang="en-US"/>
          </a:p>
        </p:txBody>
      </p:sp>
      <p:sp>
        <p:nvSpPr>
          <p:cNvPr id="329" name="Google Shape;329;p30"/>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circle(in)">
                                      <p:cBhvr>
                                        <p:cTn id="14" dur="2000"/>
                                        <p:tgtEl>
                                          <p:spTgt spid="4">
                                            <p:txEl>
                                              <p:pRg st="0" end="0"/>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circle(in)">
                                      <p:cBhvr>
                                        <p:cTn id="17" dur="2000"/>
                                        <p:tgtEl>
                                          <p:spTgt spid="4">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circle(in)">
                                      <p:cBhvr>
                                        <p:cTn id="20" dur="2000"/>
                                        <p:tgtEl>
                                          <p:spTgt spid="4">
                                            <p:txEl>
                                              <p:pRg st="2" end="2"/>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circle(in)">
                                      <p:cBhvr>
                                        <p:cTn id="23" dur="20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circle(in)">
                                      <p:cBhvr>
                                        <p:cTn id="28" dur="2000"/>
                                        <p:tgtEl>
                                          <p:spTgt spid="4">
                                            <p:txEl>
                                              <p:pRg st="4" end="4"/>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circle(in)">
                                      <p:cBhvr>
                                        <p:cTn id="31" dur="2000"/>
                                        <p:tgtEl>
                                          <p:spTgt spid="4">
                                            <p:txEl>
                                              <p:pRg st="5" end="5"/>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circle(in)">
                                      <p:cBhvr>
                                        <p:cTn id="34"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2" name="Title 1"/>
          <p:cNvSpPr>
            <a:spLocks noGrp="1"/>
          </p:cNvSpPr>
          <p:nvPr>
            <p:ph type="title"/>
          </p:nvPr>
        </p:nvSpPr>
        <p:spPr>
          <a:xfrm>
            <a:off x="758615" y="273872"/>
            <a:ext cx="6479467" cy="1565945"/>
          </a:xfrm>
        </p:spPr>
        <p:txBody>
          <a:bodyPr/>
          <a:lstStyle/>
          <a:p>
            <a:r>
              <a:rPr lang="en-US" smtClean="0">
                <a:latin typeface="+mj-lt"/>
              </a:rPr>
              <a:t>6. Giá thành</a:t>
            </a:r>
            <a:br>
              <a:rPr lang="en-US" smtClean="0">
                <a:latin typeface="+mj-lt"/>
              </a:rPr>
            </a:br>
            <a:r>
              <a:rPr lang="en-US" smtClean="0">
                <a:latin typeface="+mj-lt"/>
              </a:rPr>
              <a:t>  -</a:t>
            </a:r>
            <a:r>
              <a:rPr lang="en-US" sz="2000" smtClean="0">
                <a:latin typeface="+mj-lt"/>
              </a:rPr>
              <a:t>Cổng  HDMI có giá thành tương đối cao</a:t>
            </a:r>
            <a:endParaRPr lang="en-US" sz="2000">
              <a:latin typeface="+mj-lt"/>
            </a:endParaRPr>
          </a:p>
        </p:txBody>
      </p:sp>
      <p:sp>
        <p:nvSpPr>
          <p:cNvPr id="347" name="Google Shape;347;p3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p:cNvPicPr>
            <a:picLocks noChangeAspect="1"/>
          </p:cNvPicPr>
          <p:nvPr/>
        </p:nvPicPr>
        <p:blipFill>
          <a:blip r:embed="rId3"/>
          <a:stretch>
            <a:fillRect/>
          </a:stretch>
        </p:blipFill>
        <p:spPr>
          <a:xfrm>
            <a:off x="952270" y="1839817"/>
            <a:ext cx="2171700" cy="2466975"/>
          </a:xfrm>
          <a:prstGeom prst="rect">
            <a:avLst/>
          </a:prstGeom>
        </p:spPr>
      </p:pic>
      <p:pic>
        <p:nvPicPr>
          <p:cNvPr id="4" name="Picture 3"/>
          <p:cNvPicPr>
            <a:picLocks noChangeAspect="1"/>
          </p:cNvPicPr>
          <p:nvPr/>
        </p:nvPicPr>
        <p:blipFill>
          <a:blip r:embed="rId4"/>
          <a:stretch>
            <a:fillRect/>
          </a:stretch>
        </p:blipFill>
        <p:spPr>
          <a:xfrm>
            <a:off x="3405762" y="1839817"/>
            <a:ext cx="2124706" cy="2466975"/>
          </a:xfrm>
          <a:prstGeom prst="rect">
            <a:avLst/>
          </a:prstGeom>
        </p:spPr>
      </p:pic>
      <p:pic>
        <p:nvPicPr>
          <p:cNvPr id="5" name="Picture 4"/>
          <p:cNvPicPr>
            <a:picLocks noChangeAspect="1"/>
          </p:cNvPicPr>
          <p:nvPr/>
        </p:nvPicPr>
        <p:blipFill>
          <a:blip r:embed="rId5"/>
          <a:stretch>
            <a:fillRect/>
          </a:stretch>
        </p:blipFill>
        <p:spPr>
          <a:xfrm>
            <a:off x="5796365" y="1830726"/>
            <a:ext cx="2036628" cy="247606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ctrTitle"/>
          </p:nvPr>
        </p:nvSpPr>
        <p:spPr>
          <a:xfrm>
            <a:off x="3007604" y="1991825"/>
            <a:ext cx="2566931" cy="7513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mtClean="0"/>
              <a:t> B. USB</a:t>
            </a:r>
            <a:endParaRPr/>
          </a:p>
        </p:txBody>
      </p:sp>
      <p:sp>
        <p:nvSpPr>
          <p:cNvPr id="359" name="Google Shape;359;p32"/>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 name="Title 2"/>
          <p:cNvSpPr>
            <a:spLocks noGrp="1"/>
          </p:cNvSpPr>
          <p:nvPr>
            <p:ph type="title"/>
          </p:nvPr>
        </p:nvSpPr>
        <p:spPr>
          <a:xfrm>
            <a:off x="1067088" y="143219"/>
            <a:ext cx="6832006" cy="749147"/>
          </a:xfrm>
        </p:spPr>
        <p:txBody>
          <a:bodyPr/>
          <a:lstStyle/>
          <a:p>
            <a:r>
              <a:rPr lang="en-US" smtClean="0"/>
              <a:t>1</a:t>
            </a:r>
            <a:r>
              <a:rPr lang="en-US" smtClean="0">
                <a:latin typeface="+mj-lt"/>
              </a:rPr>
              <a:t>. Khái niệm</a:t>
            </a:r>
            <a:endParaRPr lang="en-US">
              <a:latin typeface="+mj-lt"/>
            </a:endParaRPr>
          </a:p>
        </p:txBody>
      </p:sp>
      <p:sp>
        <p:nvSpPr>
          <p:cNvPr id="4" name="Text Placeholder 3"/>
          <p:cNvSpPr>
            <a:spLocks noGrp="1"/>
          </p:cNvSpPr>
          <p:nvPr>
            <p:ph type="body" idx="1"/>
          </p:nvPr>
        </p:nvSpPr>
        <p:spPr>
          <a:xfrm>
            <a:off x="683046" y="892366"/>
            <a:ext cx="7524520" cy="3800820"/>
          </a:xfrm>
        </p:spPr>
        <p:txBody>
          <a:bodyPr/>
          <a:lstStyle/>
          <a:p>
            <a:r>
              <a:rPr lang="vi-VN" sz="1800">
                <a:latin typeface="+mj-lt"/>
              </a:rPr>
              <a:t>USB là viết tắt của từ tiếng anh </a:t>
            </a:r>
            <a:r>
              <a:rPr lang="vi-VN" sz="1800" b="1">
                <a:latin typeface="+mj-lt"/>
              </a:rPr>
              <a:t>U</a:t>
            </a:r>
            <a:r>
              <a:rPr lang="vi-VN" sz="1800">
                <a:latin typeface="+mj-lt"/>
              </a:rPr>
              <a:t>niversal</a:t>
            </a:r>
            <a:r>
              <a:rPr lang="vi-VN" sz="1800" b="1">
                <a:latin typeface="+mj-lt"/>
              </a:rPr>
              <a:t> S</a:t>
            </a:r>
            <a:r>
              <a:rPr lang="vi-VN" sz="1800">
                <a:latin typeface="+mj-lt"/>
              </a:rPr>
              <a:t>erial</a:t>
            </a:r>
            <a:r>
              <a:rPr lang="vi-VN" sz="1800" b="1">
                <a:latin typeface="+mj-lt"/>
              </a:rPr>
              <a:t> B</a:t>
            </a:r>
            <a:r>
              <a:rPr lang="vi-VN" sz="1800">
                <a:latin typeface="+mj-lt"/>
              </a:rPr>
              <a:t>us là một chuẩn kết nối tuần tự đa dụng cho rất nhiều thiết bị hiện nay. USB được phát minh vào năm 1996 do tổ chức USB Implementer Forum (USBIF) là tập hợp của các công ty hỗ trợ và phát triển USB.</a:t>
            </a:r>
            <a:endParaRPr lang="en-US" sz="1800">
              <a:latin typeface="+mj-lt"/>
            </a:endParaRPr>
          </a:p>
        </p:txBody>
      </p:sp>
      <p:sp>
        <p:nvSpPr>
          <p:cNvPr id="365" name="Google Shape;365;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Picture 4"/>
          <p:cNvPicPr>
            <a:picLocks noChangeAspect="1"/>
          </p:cNvPicPr>
          <p:nvPr/>
        </p:nvPicPr>
        <p:blipFill>
          <a:blip r:embed="rId3"/>
          <a:stretch>
            <a:fillRect/>
          </a:stretch>
        </p:blipFill>
        <p:spPr>
          <a:xfrm>
            <a:off x="683046" y="2537781"/>
            <a:ext cx="2744749" cy="1924050"/>
          </a:xfrm>
          <a:prstGeom prst="rect">
            <a:avLst/>
          </a:prstGeom>
        </p:spPr>
      </p:pic>
      <p:pic>
        <p:nvPicPr>
          <p:cNvPr id="6" name="Picture 5"/>
          <p:cNvPicPr>
            <a:picLocks noChangeAspect="1"/>
          </p:cNvPicPr>
          <p:nvPr/>
        </p:nvPicPr>
        <p:blipFill>
          <a:blip r:embed="rId4"/>
          <a:stretch>
            <a:fillRect/>
          </a:stretch>
        </p:blipFill>
        <p:spPr>
          <a:xfrm>
            <a:off x="3881449" y="2537781"/>
            <a:ext cx="1780003" cy="1924050"/>
          </a:xfrm>
          <a:prstGeom prst="rect">
            <a:avLst/>
          </a:prstGeom>
        </p:spPr>
      </p:pic>
      <p:pic>
        <p:nvPicPr>
          <p:cNvPr id="7" name="Picture 6"/>
          <p:cNvPicPr>
            <a:picLocks noChangeAspect="1"/>
          </p:cNvPicPr>
          <p:nvPr/>
        </p:nvPicPr>
        <p:blipFill>
          <a:blip r:embed="rId5"/>
          <a:stretch>
            <a:fillRect/>
          </a:stretch>
        </p:blipFill>
        <p:spPr>
          <a:xfrm>
            <a:off x="6115107" y="2537781"/>
            <a:ext cx="2476500" cy="19240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2" name="Title 1"/>
          <p:cNvSpPr>
            <a:spLocks noGrp="1"/>
          </p:cNvSpPr>
          <p:nvPr>
            <p:ph type="ctrTitle"/>
          </p:nvPr>
        </p:nvSpPr>
        <p:spPr>
          <a:xfrm>
            <a:off x="1193673" y="216341"/>
            <a:ext cx="6496100" cy="620941"/>
          </a:xfrm>
        </p:spPr>
        <p:txBody>
          <a:bodyPr/>
          <a:lstStyle/>
          <a:p>
            <a:pPr algn="l"/>
            <a:r>
              <a:rPr lang="en-US" smtClean="0"/>
              <a:t>2. Cấu tạo</a:t>
            </a:r>
            <a:endParaRPr lang="en-US"/>
          </a:p>
        </p:txBody>
      </p:sp>
      <p:sp>
        <p:nvSpPr>
          <p:cNvPr id="3" name="Subtitle 2"/>
          <p:cNvSpPr>
            <a:spLocks noGrp="1"/>
          </p:cNvSpPr>
          <p:nvPr>
            <p:ph type="subTitle" idx="1"/>
          </p:nvPr>
        </p:nvSpPr>
        <p:spPr>
          <a:xfrm>
            <a:off x="415058" y="716096"/>
            <a:ext cx="8053330" cy="4097204"/>
          </a:xfrm>
        </p:spPr>
        <p:txBody>
          <a:bodyPr/>
          <a:lstStyle/>
          <a:p>
            <a:pPr algn="just"/>
            <a:r>
              <a:rPr lang="en-US" b="1" smtClean="0"/>
              <a:t>              </a:t>
            </a:r>
            <a:r>
              <a:rPr lang="en-US" b="1" smtClean="0">
                <a:solidFill>
                  <a:schemeClr val="tx1"/>
                </a:solidFill>
                <a:latin typeface="+mj-lt"/>
              </a:rPr>
              <a:t>- Bản </a:t>
            </a:r>
            <a:r>
              <a:rPr lang="en-US" b="1">
                <a:solidFill>
                  <a:schemeClr val="tx1"/>
                </a:solidFill>
                <a:latin typeface="+mj-lt"/>
              </a:rPr>
              <a:t>mạch in nhỏ: </a:t>
            </a:r>
            <a:r>
              <a:rPr lang="en-US">
                <a:solidFill>
                  <a:schemeClr val="tx1"/>
                </a:solidFill>
                <a:latin typeface="+mj-lt"/>
              </a:rPr>
              <a:t>chứa các linh kiện điện tử cùng một (hoặc nhiều) chip nhớ flash hàn trực tiếp lên mạch in.</a:t>
            </a:r>
          </a:p>
          <a:p>
            <a:pPr algn="just"/>
            <a:r>
              <a:rPr lang="en-US" b="1" smtClean="0">
                <a:solidFill>
                  <a:schemeClr val="tx1"/>
                </a:solidFill>
                <a:latin typeface="+mj-lt"/>
              </a:rPr>
              <a:t>              - Đầu </a:t>
            </a:r>
            <a:r>
              <a:rPr lang="en-US" b="1">
                <a:solidFill>
                  <a:schemeClr val="tx1"/>
                </a:solidFill>
                <a:latin typeface="+mj-lt"/>
              </a:rPr>
              <a:t>cắm kết nối với các cổng </a:t>
            </a:r>
            <a:r>
              <a:rPr lang="en-US" b="1" smtClean="0">
                <a:solidFill>
                  <a:schemeClr val="tx1"/>
                </a:solidFill>
                <a:latin typeface="+mj-lt"/>
              </a:rPr>
              <a:t>USB.</a:t>
            </a:r>
          </a:p>
          <a:p>
            <a:pPr algn="just"/>
            <a:r>
              <a:rPr lang="en-US" b="1" smtClean="0">
                <a:solidFill>
                  <a:schemeClr val="tx1"/>
                </a:solidFill>
                <a:latin typeface="+mj-lt"/>
              </a:rPr>
              <a:t>              - Vỏ </a:t>
            </a:r>
            <a:r>
              <a:rPr lang="en-US" b="1">
                <a:solidFill>
                  <a:schemeClr val="tx1"/>
                </a:solidFill>
                <a:latin typeface="+mj-lt"/>
              </a:rPr>
              <a:t>bảo vệ:</a:t>
            </a:r>
            <a:r>
              <a:rPr lang="en-US">
                <a:solidFill>
                  <a:schemeClr val="tx1"/>
                </a:solidFill>
                <a:latin typeface="+mj-lt"/>
              </a:rPr>
              <a:t> Toàn bộ bản mạch in, chip nhớ flash nằm trong một vỏ bảo </a:t>
            </a:r>
            <a:r>
              <a:rPr lang="en-US" smtClean="0">
                <a:solidFill>
                  <a:schemeClr val="tx1"/>
                </a:solidFill>
                <a:latin typeface="+mj-lt"/>
              </a:rPr>
              <a:t>vệ kim loại hoặc nhựa giúp nó đủ chắc chắn.</a:t>
            </a:r>
          </a:p>
          <a:p>
            <a:pPr algn="just"/>
            <a:r>
              <a:rPr lang="en-US" b="1" smtClean="0">
                <a:solidFill>
                  <a:schemeClr val="tx1"/>
                </a:solidFill>
                <a:latin typeface="+mj-lt"/>
              </a:rPr>
              <a:t>              - Lẫy </a:t>
            </a:r>
            <a:r>
              <a:rPr lang="en-US" b="1">
                <a:solidFill>
                  <a:schemeClr val="tx1"/>
                </a:solidFill>
                <a:latin typeface="+mj-lt"/>
              </a:rPr>
              <a:t>gạt chống ghi: </a:t>
            </a:r>
            <a:r>
              <a:rPr lang="en-US">
                <a:solidFill>
                  <a:schemeClr val="tx1"/>
                </a:solidFill>
                <a:latin typeface="+mj-lt"/>
              </a:rPr>
              <a:t>Một số ổ USB flash có thiết kế lẫy gạt để chống ghi dữ liệu, không cho phép hệ điều hành ghi hoặc sửa đổi dữ liệu vào ổ</a:t>
            </a:r>
            <a:r>
              <a:rPr lang="en-US" smtClean="0">
                <a:solidFill>
                  <a:schemeClr val="tx1"/>
                </a:solidFill>
                <a:latin typeface="+mj-lt"/>
              </a:rPr>
              <a:t>.</a:t>
            </a:r>
          </a:p>
          <a:p>
            <a:pPr algn="just"/>
            <a:r>
              <a:rPr lang="en-US" b="1" smtClean="0">
                <a:solidFill>
                  <a:schemeClr val="tx1"/>
                </a:solidFill>
                <a:latin typeface="+mj-lt"/>
              </a:rPr>
              <a:t>              - Đèn </a:t>
            </a:r>
            <a:r>
              <a:rPr lang="en-US" b="1">
                <a:solidFill>
                  <a:schemeClr val="tx1"/>
                </a:solidFill>
                <a:latin typeface="+mj-lt"/>
              </a:rPr>
              <a:t>báo hoạt động: </a:t>
            </a:r>
            <a:r>
              <a:rPr lang="en-US">
                <a:solidFill>
                  <a:schemeClr val="tx1"/>
                </a:solidFill>
                <a:latin typeface="+mj-lt"/>
              </a:rPr>
              <a:t>Đa phần các ổ USB flash có một đèn báo nhỏ để hiển thị chế độ làm việc của </a:t>
            </a:r>
            <a:r>
              <a:rPr lang="en-US" smtClean="0">
                <a:solidFill>
                  <a:schemeClr val="tx1"/>
                </a:solidFill>
                <a:latin typeface="+mj-lt"/>
              </a:rPr>
              <a:t>nó .</a:t>
            </a:r>
            <a:endParaRPr lang="en-US">
              <a:solidFill>
                <a:schemeClr val="tx1"/>
              </a:solidFill>
              <a:latin typeface="+mj-lt"/>
            </a:endParaRPr>
          </a:p>
          <a:p>
            <a:pPr algn="l"/>
            <a:endParaRPr lang="en-US"/>
          </a:p>
        </p:txBody>
      </p:sp>
      <p:sp>
        <p:nvSpPr>
          <p:cNvPr id="389" name="Google Shape;389;p34"/>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Picture 3"/>
          <p:cNvPicPr>
            <a:picLocks noChangeAspect="1"/>
          </p:cNvPicPr>
          <p:nvPr/>
        </p:nvPicPr>
        <p:blipFill>
          <a:blip r:embed="rId3"/>
          <a:stretch>
            <a:fillRect/>
          </a:stretch>
        </p:blipFill>
        <p:spPr>
          <a:xfrm>
            <a:off x="1360851" y="3326074"/>
            <a:ext cx="2880643" cy="1487226"/>
          </a:xfrm>
          <a:prstGeom prst="rect">
            <a:avLst/>
          </a:prstGeom>
        </p:spPr>
      </p:pic>
      <p:pic>
        <p:nvPicPr>
          <p:cNvPr id="5" name="Picture 4"/>
          <p:cNvPicPr>
            <a:picLocks noChangeAspect="1"/>
          </p:cNvPicPr>
          <p:nvPr/>
        </p:nvPicPr>
        <p:blipFill>
          <a:blip r:embed="rId4"/>
          <a:stretch>
            <a:fillRect/>
          </a:stretch>
        </p:blipFill>
        <p:spPr>
          <a:xfrm>
            <a:off x="4770304" y="3285791"/>
            <a:ext cx="2682090" cy="156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2" name="Title 1"/>
          <p:cNvSpPr>
            <a:spLocks noGrp="1"/>
          </p:cNvSpPr>
          <p:nvPr>
            <p:ph type="title"/>
          </p:nvPr>
        </p:nvSpPr>
        <p:spPr>
          <a:xfrm>
            <a:off x="1144206" y="472176"/>
            <a:ext cx="5972100" cy="636000"/>
          </a:xfrm>
        </p:spPr>
        <p:txBody>
          <a:bodyPr/>
          <a:lstStyle/>
          <a:p>
            <a:pPr lvl="0"/>
            <a:r>
              <a:rPr lang="en-US" sz="3200"/>
              <a:t>3. Phân loại chuẩn kết nối</a:t>
            </a:r>
            <a:br>
              <a:rPr lang="en-US" sz="3200"/>
            </a:br>
            <a:endParaRPr lang="en-US"/>
          </a:p>
        </p:txBody>
      </p:sp>
      <p:sp>
        <p:nvSpPr>
          <p:cNvPr id="400" name="Google Shape;400;p35"/>
          <p:cNvSpPr txBox="1">
            <a:spLocks noGrp="1"/>
          </p:cNvSpPr>
          <p:nvPr>
            <p:ph type="body" idx="1"/>
          </p:nvPr>
        </p:nvSpPr>
        <p:spPr>
          <a:xfrm>
            <a:off x="525479" y="224844"/>
            <a:ext cx="8031296" cy="2110731"/>
          </a:xfrm>
          <a:prstGeom prst="rect">
            <a:avLst/>
          </a:prstGeom>
        </p:spPr>
        <p:txBody>
          <a:bodyPr spcFirstLastPara="1" wrap="square" lIns="91425" tIns="91425" rIns="91425" bIns="91425" anchor="b" anchorCtr="0">
            <a:noAutofit/>
          </a:bodyPr>
          <a:lstStyle/>
          <a:p>
            <a:pPr marL="0" lvl="0" indent="0">
              <a:buNone/>
            </a:pPr>
            <a:r>
              <a:rPr lang="en-US" smtClean="0"/>
              <a:t>     </a:t>
            </a:r>
            <a:r>
              <a:rPr lang="vi-VN" sz="2000" smtClean="0">
                <a:latin typeface="+mj-lt"/>
              </a:rPr>
              <a:t>Về </a:t>
            </a:r>
            <a:r>
              <a:rPr lang="vi-VN" sz="2000">
                <a:latin typeface="+mj-lt"/>
              </a:rPr>
              <a:t>cơ bản chúng được chia thành 3 chuẩn chính là: USB Type-A; USB Type-B và USB Type-C</a:t>
            </a:r>
            <a:r>
              <a:rPr lang="vi-VN" sz="2000" smtClean="0">
                <a:latin typeface="+mj-lt"/>
              </a:rPr>
              <a:t>.</a:t>
            </a:r>
            <a:r>
              <a:rPr lang="vi-VN" sz="2000">
                <a:latin typeface="+mj-lt"/>
              </a:rPr>
              <a:t> Bên cạnh đó ta cũng có các định dạng nhỏ hơn của chuẩn này, đó là: Micro Type-A; Mini Type-A; Micro Type-B; Mini Type-B</a:t>
            </a:r>
            <a:r>
              <a:rPr lang="vi-VN"/>
              <a:t>.</a:t>
            </a:r>
            <a:endParaRPr lang="en-US" smtClean="0"/>
          </a:p>
          <a:p>
            <a:pPr marL="0" lvl="0" indent="0">
              <a:buNone/>
            </a:pPr>
            <a:r>
              <a:rPr lang="en-US" sz="1800" smtClean="0"/>
              <a:t>          </a:t>
            </a:r>
            <a:endParaRPr sz="1800"/>
          </a:p>
        </p:txBody>
      </p:sp>
      <p:sp>
        <p:nvSpPr>
          <p:cNvPr id="401" name="Google Shape;401;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p:cNvPicPr>
            <a:picLocks noChangeAspect="1"/>
          </p:cNvPicPr>
          <p:nvPr/>
        </p:nvPicPr>
        <p:blipFill>
          <a:blip r:embed="rId3"/>
          <a:stretch>
            <a:fillRect/>
          </a:stretch>
        </p:blipFill>
        <p:spPr>
          <a:xfrm>
            <a:off x="1828801" y="1826426"/>
            <a:ext cx="5287506" cy="298619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0">
                                            <p:txEl>
                                              <p:pRg st="0" end="0"/>
                                            </p:txEl>
                                          </p:spTgt>
                                        </p:tgtEl>
                                        <p:attrNameLst>
                                          <p:attrName>style.visibility</p:attrName>
                                        </p:attrNameLst>
                                      </p:cBhvr>
                                      <p:to>
                                        <p:strVal val="visible"/>
                                      </p:to>
                                    </p:set>
                                    <p:animEffect transition="in" filter="fade">
                                      <p:cBhvr>
                                        <p:cTn id="14" dur="1000"/>
                                        <p:tgtEl>
                                          <p:spTgt spid="400">
                                            <p:txEl>
                                              <p:pRg st="0" end="0"/>
                                            </p:txEl>
                                          </p:spTgt>
                                        </p:tgtEl>
                                      </p:cBhvr>
                                    </p:animEffect>
                                    <p:anim calcmode="lin" valueType="num">
                                      <p:cBhvr>
                                        <p:cTn id="15" dur="1000" fill="hold"/>
                                        <p:tgtEl>
                                          <p:spTgt spid="40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0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2" name="Title 1"/>
          <p:cNvSpPr>
            <a:spLocks noGrp="1"/>
          </p:cNvSpPr>
          <p:nvPr>
            <p:ph type="title"/>
          </p:nvPr>
        </p:nvSpPr>
        <p:spPr>
          <a:xfrm>
            <a:off x="1067088" y="0"/>
            <a:ext cx="5972100" cy="636000"/>
          </a:xfrm>
        </p:spPr>
        <p:txBody>
          <a:bodyPr/>
          <a:lstStyle/>
          <a:p>
            <a:r>
              <a:rPr lang="en-US" smtClean="0"/>
              <a:t>3.1 </a:t>
            </a:r>
            <a:r>
              <a:rPr lang="en-US"/>
              <a:t>Chuẩn kết nối USB Type-A:</a:t>
            </a:r>
          </a:p>
        </p:txBody>
      </p:sp>
      <p:sp>
        <p:nvSpPr>
          <p:cNvPr id="3" name="Text Placeholder 2"/>
          <p:cNvSpPr>
            <a:spLocks noGrp="1"/>
          </p:cNvSpPr>
          <p:nvPr>
            <p:ph type="body" idx="1"/>
          </p:nvPr>
        </p:nvSpPr>
        <p:spPr>
          <a:xfrm>
            <a:off x="253389" y="426679"/>
            <a:ext cx="8494004" cy="4176625"/>
          </a:xfrm>
        </p:spPr>
        <p:txBody>
          <a:bodyPr/>
          <a:lstStyle/>
          <a:p>
            <a:pPr algn="just"/>
            <a:r>
              <a:rPr lang="en-US" sz="1800">
                <a:latin typeface="+mj-lt"/>
              </a:rPr>
              <a:t>Đây là chuẩn kết nối USB thông dụng nhất hiện </a:t>
            </a:r>
            <a:r>
              <a:rPr lang="en-US" sz="1800" smtClean="0">
                <a:latin typeface="+mj-lt"/>
              </a:rPr>
              <a:t>nay.</a:t>
            </a:r>
          </a:p>
          <a:p>
            <a:pPr algn="just"/>
            <a:r>
              <a:rPr lang="vi-VN" sz="1800">
                <a:latin typeface="+mj-lt"/>
              </a:rPr>
              <a:t>Thiết kế của chuẩn kết nối Type-A là một miếng nhựa, phía trên có các tiếp điểm bằng kim loại để kết nối truyền tải dữ liệu, điện năng. Phần bên ngoài hình chữ nhật được bọc bằng khung kim loại dát dẹt khiến Type-A có thể dễ dàng gỡ bỏ khỏi kết nối. USB Type-A  chịu được nhiều lần cắm, tháo kết nối trong suốt thời gian sử dụng. Phần lãy kim loại giúp USB Type-A đảm bảo được kết nối chắc chắn, tốc độ truyền dẫn dữ liệu và khả năng truyền tải điện năng nhờ đó không bị gián đoạn</a:t>
            </a:r>
            <a:r>
              <a:rPr lang="vi-VN" sz="1800" smtClean="0">
                <a:latin typeface="+mj-lt"/>
              </a:rPr>
              <a:t>.</a:t>
            </a:r>
            <a:endParaRPr lang="en-US" sz="1800" smtClean="0">
              <a:latin typeface="+mj-lt"/>
            </a:endParaRPr>
          </a:p>
          <a:p>
            <a:pPr algn="just"/>
            <a:r>
              <a:rPr lang="vi-VN" sz="1800">
                <a:latin typeface="+mj-lt"/>
              </a:rPr>
              <a:t>Chúng ta sẽ có 2 dạng cổng kết nối USB Type-A đó là Type-A Male </a:t>
            </a:r>
            <a:r>
              <a:rPr lang="vi-VN" sz="1800" smtClean="0">
                <a:latin typeface="+mj-lt"/>
              </a:rPr>
              <a:t>Type-A </a:t>
            </a:r>
            <a:r>
              <a:rPr lang="vi-VN" sz="1800">
                <a:latin typeface="+mj-lt"/>
              </a:rPr>
              <a:t>Female </a:t>
            </a:r>
            <a:r>
              <a:rPr lang="vi-VN" sz="1800" smtClean="0">
                <a:latin typeface="+mj-lt"/>
              </a:rPr>
              <a:t>thiết </a:t>
            </a:r>
            <a:r>
              <a:rPr lang="vi-VN" sz="1800">
                <a:latin typeface="+mj-lt"/>
              </a:rPr>
              <a:t>bị).</a:t>
            </a:r>
            <a:endParaRPr lang="en-US" sz="1800">
              <a:latin typeface="+mj-lt"/>
            </a:endParaRPr>
          </a:p>
        </p:txBody>
      </p:sp>
      <p:sp>
        <p:nvSpPr>
          <p:cNvPr id="413" name="Google Shape;413;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Picture 3"/>
          <p:cNvPicPr>
            <a:picLocks noChangeAspect="1"/>
          </p:cNvPicPr>
          <p:nvPr/>
        </p:nvPicPr>
        <p:blipFill>
          <a:blip r:embed="rId3"/>
          <a:stretch>
            <a:fillRect/>
          </a:stretch>
        </p:blipFill>
        <p:spPr>
          <a:xfrm>
            <a:off x="1812275" y="3242490"/>
            <a:ext cx="2688116" cy="1543780"/>
          </a:xfrm>
          <a:prstGeom prst="rect">
            <a:avLst/>
          </a:prstGeom>
        </p:spPr>
      </p:pic>
      <p:pic>
        <p:nvPicPr>
          <p:cNvPr id="5" name="Picture 4"/>
          <p:cNvPicPr>
            <a:picLocks noChangeAspect="1"/>
          </p:cNvPicPr>
          <p:nvPr/>
        </p:nvPicPr>
        <p:blipFill>
          <a:blip r:embed="rId4"/>
          <a:stretch>
            <a:fillRect/>
          </a:stretch>
        </p:blipFill>
        <p:spPr>
          <a:xfrm>
            <a:off x="4872016" y="3268845"/>
            <a:ext cx="3257149" cy="1543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ctrTitle" idx="4294967295"/>
          </p:nvPr>
        </p:nvSpPr>
        <p:spPr>
          <a:xfrm>
            <a:off x="826204" y="282280"/>
            <a:ext cx="6037305" cy="539827"/>
          </a:xfrm>
          <a:prstGeom prst="rect">
            <a:avLst/>
          </a:prstGeom>
        </p:spPr>
        <p:txBody>
          <a:bodyPr spcFirstLastPara="1" wrap="square" lIns="91425" tIns="91425" rIns="91425" bIns="91425" anchor="b" anchorCtr="0">
            <a:noAutofit/>
          </a:bodyPr>
          <a:lstStyle/>
          <a:p>
            <a:pPr lvl="0"/>
            <a:r>
              <a:rPr lang="en-US" smtClean="0">
                <a:latin typeface="+mj-lt"/>
              </a:rPr>
              <a:t>3.2 Chuẩn </a:t>
            </a:r>
            <a:r>
              <a:rPr lang="en-US">
                <a:latin typeface="+mj-lt"/>
              </a:rPr>
              <a:t>kết nối USB Type-B:</a:t>
            </a:r>
            <a:endParaRPr sz="3200">
              <a:latin typeface="+mj-lt"/>
            </a:endParaRPr>
          </a:p>
        </p:txBody>
      </p:sp>
      <p:sp>
        <p:nvSpPr>
          <p:cNvPr id="425" name="Google Shape;425;p37"/>
          <p:cNvSpPr txBox="1">
            <a:spLocks noGrp="1"/>
          </p:cNvSpPr>
          <p:nvPr>
            <p:ph type="subTitle" idx="4294967295"/>
          </p:nvPr>
        </p:nvSpPr>
        <p:spPr>
          <a:xfrm>
            <a:off x="459377" y="581086"/>
            <a:ext cx="8097398" cy="4131325"/>
          </a:xfrm>
          <a:prstGeom prst="rect">
            <a:avLst/>
          </a:prstGeom>
        </p:spPr>
        <p:txBody>
          <a:bodyPr spcFirstLastPara="1" wrap="square" lIns="91425" tIns="91425" rIns="91425" bIns="91425" anchor="t" anchorCtr="0">
            <a:noAutofit/>
          </a:bodyPr>
          <a:lstStyle/>
          <a:p>
            <a:pPr marL="0" lvl="0" indent="0">
              <a:buNone/>
            </a:pPr>
            <a:r>
              <a:rPr lang="en-US" smtClean="0"/>
              <a:t>         </a:t>
            </a:r>
            <a:r>
              <a:rPr lang="en-US" sz="1800" smtClean="0">
                <a:latin typeface="+mj-lt"/>
              </a:rPr>
              <a:t>- </a:t>
            </a:r>
            <a:r>
              <a:rPr lang="vi-VN" sz="1800" smtClean="0">
                <a:latin typeface="+mj-lt"/>
              </a:rPr>
              <a:t>Khác </a:t>
            </a:r>
            <a:r>
              <a:rPr lang="vi-VN" sz="1800">
                <a:latin typeface="+mj-lt"/>
              </a:rPr>
              <a:t>với Type-A, chuẩn kết nối Type-B được sử dụng trên các thiết bị ngoại vi như </a:t>
            </a:r>
            <a:r>
              <a:rPr lang="vi-VN" sz="1800" b="1">
                <a:latin typeface="+mj-lt"/>
              </a:rPr>
              <a:t>máy ảnh</a:t>
            </a:r>
            <a:r>
              <a:rPr lang="vi-VN" sz="1800">
                <a:latin typeface="+mj-lt"/>
              </a:rPr>
              <a:t>, </a:t>
            </a:r>
            <a:r>
              <a:rPr lang="vi-VN" sz="1800" b="1">
                <a:latin typeface="+mj-lt"/>
              </a:rPr>
              <a:t>máy </a:t>
            </a:r>
            <a:r>
              <a:rPr lang="vi-VN" sz="1800" b="1" smtClean="0">
                <a:latin typeface="+mj-lt"/>
              </a:rPr>
              <a:t>in</a:t>
            </a:r>
            <a:r>
              <a:rPr lang="en-US" sz="1800">
                <a:latin typeface="+mj-lt"/>
              </a:rPr>
              <a:t>,</a:t>
            </a:r>
            <a:r>
              <a:rPr lang="vi-VN" sz="1800" smtClean="0">
                <a:latin typeface="+mj-lt"/>
              </a:rPr>
              <a:t> ...</a:t>
            </a:r>
            <a:endParaRPr lang="en-US" sz="1800" smtClean="0">
              <a:latin typeface="+mj-lt"/>
            </a:endParaRPr>
          </a:p>
          <a:p>
            <a:pPr marL="0" lvl="0" indent="0">
              <a:buNone/>
            </a:pPr>
            <a:r>
              <a:rPr lang="en-US" smtClean="0"/>
              <a:t>          </a:t>
            </a:r>
            <a:r>
              <a:rPr lang="en-US" sz="1800" smtClean="0">
                <a:latin typeface="+mj-lt"/>
              </a:rPr>
              <a:t>-</a:t>
            </a:r>
            <a:r>
              <a:rPr lang="vi-VN" sz="1800" smtClean="0">
                <a:latin typeface="+mj-lt"/>
              </a:rPr>
              <a:t>Thiết </a:t>
            </a:r>
            <a:r>
              <a:rPr lang="vi-VN" sz="1800">
                <a:latin typeface="+mj-lt"/>
              </a:rPr>
              <a:t>kế của Type-B có hình dạng vuông vát góc ở 2 đầu kết nối. Giống với Type-A, Type-B sử dụng các mấu ở đầu USB và các lãy nhỏ bên trong để cố định kết nối. Các chân pin được bố trí khác với Type-A để phù hợp với mục đích sử dụng</a:t>
            </a:r>
            <a:r>
              <a:rPr lang="vi-VN" sz="1800" smtClean="0">
                <a:latin typeface="+mj-lt"/>
              </a:rPr>
              <a:t>.</a:t>
            </a:r>
            <a:endParaRPr lang="en-US" sz="1800" smtClean="0">
              <a:latin typeface="+mj-lt"/>
            </a:endParaRPr>
          </a:p>
          <a:p>
            <a:pPr marL="0" lvl="0" indent="0">
              <a:buNone/>
            </a:pPr>
            <a:r>
              <a:rPr lang="en-US" sz="1800" b="1">
                <a:latin typeface="+mj-lt"/>
              </a:rPr>
              <a:t> </a:t>
            </a:r>
            <a:r>
              <a:rPr lang="en-US" sz="1800" b="1" smtClean="0">
                <a:latin typeface="+mj-lt"/>
              </a:rPr>
              <a:t>            - C</a:t>
            </a:r>
            <a:r>
              <a:rPr lang="en-US" sz="1800" smtClean="0">
                <a:latin typeface="+mj-lt"/>
              </a:rPr>
              <a:t>húng </a:t>
            </a:r>
            <a:r>
              <a:rPr lang="en-US" sz="1800">
                <a:latin typeface="+mj-lt"/>
              </a:rPr>
              <a:t>ta cũng sẽ có Type-B Male và Type-B Female</a:t>
            </a:r>
            <a:endParaRPr sz="1800" b="1">
              <a:latin typeface="+mj-lt"/>
            </a:endParaRPr>
          </a:p>
        </p:txBody>
      </p:sp>
      <p:sp>
        <p:nvSpPr>
          <p:cNvPr id="427" name="Google Shape;427;p3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p:cNvPicPr>
            <a:picLocks noChangeAspect="1"/>
          </p:cNvPicPr>
          <p:nvPr/>
        </p:nvPicPr>
        <p:blipFill>
          <a:blip r:embed="rId3"/>
          <a:stretch>
            <a:fillRect/>
          </a:stretch>
        </p:blipFill>
        <p:spPr>
          <a:xfrm>
            <a:off x="1129270" y="2867688"/>
            <a:ext cx="2726634" cy="1944937"/>
          </a:xfrm>
          <a:prstGeom prst="rect">
            <a:avLst/>
          </a:prstGeom>
        </p:spPr>
      </p:pic>
      <p:pic>
        <p:nvPicPr>
          <p:cNvPr id="4" name="Picture 3"/>
          <p:cNvPicPr>
            <a:picLocks noChangeAspect="1"/>
          </p:cNvPicPr>
          <p:nvPr/>
        </p:nvPicPr>
        <p:blipFill>
          <a:blip r:embed="rId4"/>
          <a:stretch>
            <a:fillRect/>
          </a:stretch>
        </p:blipFill>
        <p:spPr>
          <a:xfrm>
            <a:off x="4525797" y="2867688"/>
            <a:ext cx="3016395" cy="1971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anim calcmode="lin" valueType="num">
                                      <p:cBhvr>
                                        <p:cTn id="8" dur="1000" fill="hold"/>
                                        <p:tgtEl>
                                          <p:spTgt spid="424"/>
                                        </p:tgtEl>
                                        <p:attrNameLst>
                                          <p:attrName>ppt_x</p:attrName>
                                        </p:attrNameLst>
                                      </p:cBhvr>
                                      <p:tavLst>
                                        <p:tav tm="0">
                                          <p:val>
                                            <p:strVal val="#ppt_x"/>
                                          </p:val>
                                        </p:tav>
                                        <p:tav tm="100000">
                                          <p:val>
                                            <p:strVal val="#ppt_x"/>
                                          </p:val>
                                        </p:tav>
                                      </p:tavLst>
                                    </p:anim>
                                    <p:anim calcmode="lin" valueType="num">
                                      <p:cBhvr>
                                        <p:cTn id="9" dur="10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5">
                                            <p:txEl>
                                              <p:pRg st="0" end="0"/>
                                            </p:txEl>
                                          </p:spTgt>
                                        </p:tgtEl>
                                        <p:attrNameLst>
                                          <p:attrName>style.visibility</p:attrName>
                                        </p:attrNameLst>
                                      </p:cBhvr>
                                      <p:to>
                                        <p:strVal val="visible"/>
                                      </p:to>
                                    </p:set>
                                    <p:animEffect transition="in" filter="fade">
                                      <p:cBhvr>
                                        <p:cTn id="14" dur="1000"/>
                                        <p:tgtEl>
                                          <p:spTgt spid="425">
                                            <p:txEl>
                                              <p:pRg st="0" end="0"/>
                                            </p:txEl>
                                          </p:spTgt>
                                        </p:tgtEl>
                                      </p:cBhvr>
                                    </p:animEffect>
                                    <p:anim calcmode="lin" valueType="num">
                                      <p:cBhvr>
                                        <p:cTn id="15" dur="1000" fill="hold"/>
                                        <p:tgtEl>
                                          <p:spTgt spid="42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5">
                                            <p:txEl>
                                              <p:pRg st="1" end="1"/>
                                            </p:txEl>
                                          </p:spTgt>
                                        </p:tgtEl>
                                        <p:attrNameLst>
                                          <p:attrName>style.visibility</p:attrName>
                                        </p:attrNameLst>
                                      </p:cBhvr>
                                      <p:to>
                                        <p:strVal val="visible"/>
                                      </p:to>
                                    </p:set>
                                    <p:animEffect transition="in" filter="fade">
                                      <p:cBhvr>
                                        <p:cTn id="21" dur="1000"/>
                                        <p:tgtEl>
                                          <p:spTgt spid="425">
                                            <p:txEl>
                                              <p:pRg st="1" end="1"/>
                                            </p:txEl>
                                          </p:spTgt>
                                        </p:tgtEl>
                                      </p:cBhvr>
                                    </p:animEffect>
                                    <p:anim calcmode="lin" valueType="num">
                                      <p:cBhvr>
                                        <p:cTn id="22" dur="1000" fill="hold"/>
                                        <p:tgtEl>
                                          <p:spTgt spid="42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25">
                                            <p:txEl>
                                              <p:pRg st="2" end="2"/>
                                            </p:txEl>
                                          </p:spTgt>
                                        </p:tgtEl>
                                        <p:attrNameLst>
                                          <p:attrName>style.visibility</p:attrName>
                                        </p:attrNameLst>
                                      </p:cBhvr>
                                      <p:to>
                                        <p:strVal val="visible"/>
                                      </p:to>
                                    </p:set>
                                    <p:animEffect transition="in" filter="fade">
                                      <p:cBhvr>
                                        <p:cTn id="33" dur="1000"/>
                                        <p:tgtEl>
                                          <p:spTgt spid="425">
                                            <p:txEl>
                                              <p:pRg st="2" end="2"/>
                                            </p:txEl>
                                          </p:spTgt>
                                        </p:tgtEl>
                                      </p:cBhvr>
                                    </p:animEffect>
                                    <p:anim calcmode="lin" valueType="num">
                                      <p:cBhvr>
                                        <p:cTn id="34" dur="1000" fill="hold"/>
                                        <p:tgtEl>
                                          <p:spTgt spid="425">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626" y="727364"/>
            <a:ext cx="7595756" cy="1537854"/>
          </a:xfrm>
        </p:spPr>
        <p:txBody>
          <a:bodyPr/>
          <a:lstStyle/>
          <a:p>
            <a:r>
              <a:rPr lang="en-US" sz="3600" err="1" smtClean="0">
                <a:latin typeface="Times New Roman" panose="02020603050405020304" pitchFamily="18" charset="0"/>
                <a:cs typeface="Times New Roman" panose="02020603050405020304" pitchFamily="18" charset="0"/>
              </a:rPr>
              <a:t>Chủ</a:t>
            </a:r>
            <a:r>
              <a:rPr lang="en-US" sz="3600" smtClean="0">
                <a:latin typeface="Times New Roman" panose="02020603050405020304" pitchFamily="18" charset="0"/>
                <a:cs typeface="Times New Roman" panose="02020603050405020304" pitchFamily="18" charset="0"/>
              </a:rPr>
              <a:t> </a:t>
            </a:r>
            <a:r>
              <a:rPr lang="en-US" sz="3600" err="1" smtClean="0">
                <a:latin typeface="Times New Roman" panose="02020603050405020304" pitchFamily="18" charset="0"/>
                <a:cs typeface="Times New Roman" panose="02020603050405020304" pitchFamily="18" charset="0"/>
              </a:rPr>
              <a:t>đề</a:t>
            </a:r>
            <a:r>
              <a:rPr lang="en-US" sz="3600" smtClean="0">
                <a:latin typeface="Times New Roman" panose="02020603050405020304" pitchFamily="18" charset="0"/>
                <a:cs typeface="Times New Roman" panose="02020603050405020304" pitchFamily="18" charset="0"/>
              </a:rPr>
              <a:t> 16:</a:t>
            </a:r>
            <a:r>
              <a:rPr lang="en-US" sz="3600">
                <a:latin typeface="Times New Roman" panose="02020603050405020304" pitchFamily="18" charset="0"/>
                <a:cs typeface="Times New Roman" panose="02020603050405020304" pitchFamily="18" charset="0"/>
              </a:rPr>
              <a:t/>
            </a:r>
            <a:br>
              <a:rPr lang="en-US" sz="3600">
                <a:latin typeface="Times New Roman" panose="02020603050405020304" pitchFamily="18" charset="0"/>
                <a:cs typeface="Times New Roman" panose="02020603050405020304" pitchFamily="18" charset="0"/>
              </a:rPr>
            </a:b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chuẩn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kết</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nối</a:t>
            </a:r>
            <a:r>
              <a:rPr lang="en-US" sz="2800" smtClean="0">
                <a:latin typeface="Times New Roman" panose="02020603050405020304" pitchFamily="18" charset="0"/>
                <a:cs typeface="Times New Roman" panose="02020603050405020304" pitchFamily="18" charset="0"/>
              </a:rPr>
              <a:t> USB , </a:t>
            </a:r>
            <a:r>
              <a:rPr lang="en-US" sz="2800" err="1" smtClean="0">
                <a:latin typeface="Times New Roman" panose="02020603050405020304" pitchFamily="18" charset="0"/>
                <a:cs typeface="Times New Roman" panose="02020603050405020304" pitchFamily="18" charset="0"/>
              </a:rPr>
              <a:t>Firewire</a:t>
            </a:r>
            <a:r>
              <a:rPr lang="en-US" sz="2800" smtClean="0">
                <a:latin typeface="Times New Roman" panose="02020603050405020304" pitchFamily="18" charset="0"/>
                <a:cs typeface="Times New Roman" panose="02020603050405020304" pitchFamily="18" charset="0"/>
              </a:rPr>
              <a:t>, HDMI, Thunderbolt </a:t>
            </a:r>
            <a:endParaRPr lang="en-US" sz="280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41764" y="2556164"/>
            <a:ext cx="5735781" cy="1194954"/>
          </a:xfrm>
        </p:spPr>
        <p:txBody>
          <a:bodyPr/>
          <a:lstStyle/>
          <a:p>
            <a:r>
              <a:rPr lang="en-US" sz="2000" smtClean="0">
                <a:solidFill>
                  <a:schemeClr val="tx1"/>
                </a:solidFill>
                <a:latin typeface="+mj-lt"/>
              </a:rPr>
              <a:t>Học sinh : Nhữ Đình Đức </a:t>
            </a:r>
          </a:p>
          <a:p>
            <a:pPr algn="l"/>
            <a:r>
              <a:rPr lang="en-US" sz="2000" smtClean="0">
                <a:solidFill>
                  <a:schemeClr val="tx1"/>
                </a:solidFill>
                <a:latin typeface="+mj-lt"/>
              </a:rPr>
              <a:t>                Mã sinh viên : 211202522</a:t>
            </a:r>
          </a:p>
          <a:p>
            <a:pPr algn="l"/>
            <a:r>
              <a:rPr lang="en-US" sz="2000">
                <a:solidFill>
                  <a:schemeClr val="tx1"/>
                </a:solidFill>
                <a:latin typeface="+mj-lt"/>
              </a:rPr>
              <a:t> </a:t>
            </a:r>
            <a:r>
              <a:rPr lang="en-US" sz="2000" smtClean="0">
                <a:solidFill>
                  <a:schemeClr val="tx1"/>
                </a:solidFill>
                <a:latin typeface="+mj-lt"/>
              </a:rPr>
              <a:t>                             Lớp : CNTT6</a:t>
            </a:r>
          </a:p>
          <a:p>
            <a:pPr algn="l"/>
            <a:endParaRPr lang="en-US" sz="2000" smtClean="0">
              <a:solidFill>
                <a:schemeClr val="tx1"/>
              </a:solidFill>
              <a:latin typeface="+mj-lt"/>
            </a:endParaRPr>
          </a:p>
        </p:txBody>
      </p:sp>
    </p:spTree>
    <p:extLst>
      <p:ext uri="{BB962C8B-B14F-4D97-AF65-F5344CB8AC3E}">
        <p14:creationId xmlns:p14="http://schemas.microsoft.com/office/powerpoint/2010/main" val="11228650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8"/>
          <p:cNvSpPr txBox="1">
            <a:spLocks noGrp="1"/>
          </p:cNvSpPr>
          <p:nvPr>
            <p:ph type="title"/>
          </p:nvPr>
        </p:nvSpPr>
        <p:spPr>
          <a:xfrm>
            <a:off x="1067088" y="152686"/>
            <a:ext cx="5972100" cy="636000"/>
          </a:xfrm>
          <a:prstGeom prst="rect">
            <a:avLst/>
          </a:prstGeom>
        </p:spPr>
        <p:txBody>
          <a:bodyPr spcFirstLastPara="1" wrap="square" lIns="91425" tIns="91425" rIns="91425" bIns="91425" anchor="b" anchorCtr="0">
            <a:noAutofit/>
          </a:bodyPr>
          <a:lstStyle/>
          <a:p>
            <a:pPr lvl="0"/>
            <a:r>
              <a:rPr lang="en-US" smtClean="0">
                <a:latin typeface="+mj-lt"/>
              </a:rPr>
              <a:t>3.3 </a:t>
            </a:r>
            <a:r>
              <a:rPr lang="en-US">
                <a:latin typeface="+mj-lt"/>
              </a:rPr>
              <a:t>Chuẩn kết nối USB Type-C</a:t>
            </a:r>
            <a:endParaRPr>
              <a:latin typeface="+mj-lt"/>
            </a:endParaRPr>
          </a:p>
        </p:txBody>
      </p:sp>
      <p:sp>
        <p:nvSpPr>
          <p:cNvPr id="433" name="Google Shape;433;p38"/>
          <p:cNvSpPr txBox="1">
            <a:spLocks noGrp="1"/>
          </p:cNvSpPr>
          <p:nvPr>
            <p:ph type="body" idx="1"/>
          </p:nvPr>
        </p:nvSpPr>
        <p:spPr>
          <a:xfrm>
            <a:off x="769633" y="703097"/>
            <a:ext cx="7504034" cy="4109527"/>
          </a:xfrm>
          <a:prstGeom prst="rect">
            <a:avLst/>
          </a:prstGeom>
        </p:spPr>
        <p:txBody>
          <a:bodyPr spcFirstLastPara="1" wrap="square" lIns="91425" tIns="91425" rIns="91425" bIns="91425" anchor="t" anchorCtr="0">
            <a:noAutofit/>
          </a:bodyPr>
          <a:lstStyle/>
          <a:p>
            <a:pPr marL="0" lvl="0" indent="0" algn="just">
              <a:buNone/>
            </a:pPr>
            <a:r>
              <a:rPr lang="en-US" sz="1800" smtClean="0">
                <a:latin typeface="+mj-lt"/>
              </a:rPr>
              <a:t>     - Kết </a:t>
            </a:r>
            <a:r>
              <a:rPr lang="en-US" sz="1800">
                <a:latin typeface="+mj-lt"/>
              </a:rPr>
              <a:t>nối USB-C hay USB Type-C là chuẩn kết nối USB mới nhất hiện nay</a:t>
            </a:r>
            <a:r>
              <a:rPr lang="en-US" sz="1800" smtClean="0">
                <a:latin typeface="+mj-lt"/>
              </a:rPr>
              <a:t>.</a:t>
            </a:r>
          </a:p>
          <a:p>
            <a:pPr marL="0" lvl="0" indent="0" algn="just">
              <a:buNone/>
            </a:pPr>
            <a:r>
              <a:rPr lang="en-US" sz="1800" smtClean="0">
                <a:latin typeface="+mj-lt"/>
              </a:rPr>
              <a:t>     - </a:t>
            </a:r>
            <a:r>
              <a:rPr lang="vi-VN" sz="1800" smtClean="0">
                <a:latin typeface="+mj-lt"/>
              </a:rPr>
              <a:t>Kích </a:t>
            </a:r>
            <a:r>
              <a:rPr lang="vi-VN" sz="1800">
                <a:latin typeface="+mj-lt"/>
              </a:rPr>
              <a:t>thước đầu cắm của Type-C khá nhỏ gọn </a:t>
            </a:r>
            <a:r>
              <a:rPr lang="en-US" sz="1800">
                <a:latin typeface="+mj-lt"/>
              </a:rPr>
              <a:t>v</a:t>
            </a:r>
            <a:r>
              <a:rPr lang="vi-VN" sz="1800" smtClean="0">
                <a:latin typeface="+mj-lt"/>
              </a:rPr>
              <a:t>ới </a:t>
            </a:r>
            <a:r>
              <a:rPr lang="vi-VN" sz="1800">
                <a:latin typeface="+mj-lt"/>
              </a:rPr>
              <a:t>2 mặt đầu cắm tương tự </a:t>
            </a:r>
            <a:r>
              <a:rPr lang="vi-VN" sz="1800" smtClean="0">
                <a:latin typeface="+mj-lt"/>
              </a:rPr>
              <a:t>nhau</a:t>
            </a:r>
            <a:r>
              <a:rPr lang="en-US" sz="1800" smtClean="0">
                <a:latin typeface="+mj-lt"/>
              </a:rPr>
              <a:t>.</a:t>
            </a:r>
          </a:p>
          <a:p>
            <a:pPr marL="0" lvl="0" indent="0" algn="just">
              <a:buNone/>
            </a:pPr>
            <a:r>
              <a:rPr lang="en-US" sz="1800" smtClean="0">
                <a:latin typeface="+mj-lt"/>
              </a:rPr>
              <a:t>     - N</a:t>
            </a:r>
            <a:r>
              <a:rPr lang="vi-VN" sz="1800" smtClean="0">
                <a:latin typeface="+mj-lt"/>
              </a:rPr>
              <a:t>hờ </a:t>
            </a:r>
            <a:r>
              <a:rPr lang="vi-VN" sz="1800">
                <a:latin typeface="+mj-lt"/>
              </a:rPr>
              <a:t>tốc độ truyền tải dữ liệu lên tới </a:t>
            </a:r>
            <a:r>
              <a:rPr lang="vi-VN" sz="1800" smtClean="0">
                <a:latin typeface="+mj-lt"/>
              </a:rPr>
              <a:t>10G</a:t>
            </a:r>
            <a:r>
              <a:rPr lang="en-US" sz="1800" smtClean="0">
                <a:latin typeface="+mj-lt"/>
              </a:rPr>
              <a:t>b</a:t>
            </a:r>
            <a:r>
              <a:rPr lang="vi-VN" sz="1800" smtClean="0">
                <a:latin typeface="+mj-lt"/>
              </a:rPr>
              <a:t>ps </a:t>
            </a:r>
            <a:r>
              <a:rPr lang="vi-VN" sz="1800">
                <a:latin typeface="+mj-lt"/>
              </a:rPr>
              <a:t>cùng điện áp đầu ra có thể lên tới 20V, 100W nên USB Type-C có thể được tích hợp và sử dụng làm cổng kết nối </a:t>
            </a:r>
            <a:r>
              <a:rPr lang="vi-VN" sz="1800" smtClean="0">
                <a:latin typeface="+mj-lt"/>
              </a:rPr>
              <a:t>All </a:t>
            </a:r>
            <a:r>
              <a:rPr lang="vi-VN" sz="1800">
                <a:latin typeface="+mj-lt"/>
              </a:rPr>
              <a:t>in </a:t>
            </a:r>
            <a:r>
              <a:rPr lang="vi-VN" sz="1800" smtClean="0">
                <a:latin typeface="+mj-lt"/>
              </a:rPr>
              <a:t>one</a:t>
            </a:r>
            <a:r>
              <a:rPr lang="en-US" sz="1800">
                <a:latin typeface="+mj-lt"/>
              </a:rPr>
              <a:t> </a:t>
            </a:r>
            <a:r>
              <a:rPr lang="en-US" sz="1800" smtClean="0">
                <a:latin typeface="+mj-lt"/>
              </a:rPr>
              <a:t>( tất cả trong một).</a:t>
            </a:r>
          </a:p>
          <a:p>
            <a:pPr marL="0" lvl="0" indent="0" algn="just">
              <a:buNone/>
            </a:pPr>
            <a:r>
              <a:rPr lang="en-US" sz="1800" smtClean="0">
                <a:latin typeface="+mj-lt"/>
              </a:rPr>
              <a:t>     - </a:t>
            </a:r>
            <a:r>
              <a:rPr lang="vi-VN" sz="1800" smtClean="0">
                <a:latin typeface="+mj-lt"/>
              </a:rPr>
              <a:t>USB </a:t>
            </a:r>
            <a:r>
              <a:rPr lang="vi-VN" sz="1800">
                <a:latin typeface="+mj-lt"/>
              </a:rPr>
              <a:t>Type-C có thể tích hợp thêm công nghệ hỗ trợ người sử dụng, tiêu biểu là công nghệ </a:t>
            </a:r>
            <a:r>
              <a:rPr lang="vi-VN" sz="1800" b="1" smtClean="0">
                <a:latin typeface="+mj-lt"/>
              </a:rPr>
              <a:t>Thunder Bolt</a:t>
            </a:r>
            <a:r>
              <a:rPr lang="en-US" sz="1800" b="1" smtClean="0">
                <a:latin typeface="+mj-lt"/>
              </a:rPr>
              <a:t>.</a:t>
            </a:r>
          </a:p>
          <a:p>
            <a:pPr marL="0" lvl="0" indent="0">
              <a:buNone/>
            </a:pPr>
            <a:r>
              <a:rPr lang="en-US" sz="1800" b="1">
                <a:latin typeface="+mj-lt"/>
              </a:rPr>
              <a:t> </a:t>
            </a:r>
            <a:r>
              <a:rPr lang="en-US" sz="1800" b="1" smtClean="0">
                <a:latin typeface="+mj-lt"/>
              </a:rPr>
              <a:t>   </a:t>
            </a:r>
            <a:endParaRPr sz="1800">
              <a:latin typeface="+mj-lt"/>
            </a:endParaRPr>
          </a:p>
        </p:txBody>
      </p:sp>
      <p:sp>
        <p:nvSpPr>
          <p:cNvPr id="434" name="Google Shape;434;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a:blip r:embed="rId3"/>
          <a:stretch>
            <a:fillRect/>
          </a:stretch>
        </p:blipFill>
        <p:spPr>
          <a:xfrm>
            <a:off x="4433142" y="3216275"/>
            <a:ext cx="2738839" cy="15963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anim calcmode="lin" valueType="num">
                                      <p:cBhvr>
                                        <p:cTn id="8" dur="1000" fill="hold"/>
                                        <p:tgtEl>
                                          <p:spTgt spid="432"/>
                                        </p:tgtEl>
                                        <p:attrNameLst>
                                          <p:attrName>ppt_x</p:attrName>
                                        </p:attrNameLst>
                                      </p:cBhvr>
                                      <p:tavLst>
                                        <p:tav tm="0">
                                          <p:val>
                                            <p:strVal val="#ppt_x"/>
                                          </p:val>
                                        </p:tav>
                                        <p:tav tm="100000">
                                          <p:val>
                                            <p:strVal val="#ppt_x"/>
                                          </p:val>
                                        </p:tav>
                                      </p:tavLst>
                                    </p:anim>
                                    <p:anim calcmode="lin" valueType="num">
                                      <p:cBhvr>
                                        <p:cTn id="9" dur="1000" fill="hold"/>
                                        <p:tgtEl>
                                          <p:spTgt spid="4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3">
                                            <p:txEl>
                                              <p:pRg st="0" end="0"/>
                                            </p:txEl>
                                          </p:spTgt>
                                        </p:tgtEl>
                                        <p:attrNameLst>
                                          <p:attrName>style.visibility</p:attrName>
                                        </p:attrNameLst>
                                      </p:cBhvr>
                                      <p:to>
                                        <p:strVal val="visible"/>
                                      </p:to>
                                    </p:set>
                                    <p:animEffect transition="in" filter="fade">
                                      <p:cBhvr>
                                        <p:cTn id="14" dur="1000"/>
                                        <p:tgtEl>
                                          <p:spTgt spid="433">
                                            <p:txEl>
                                              <p:pRg st="0" end="0"/>
                                            </p:txEl>
                                          </p:spTgt>
                                        </p:tgtEl>
                                      </p:cBhvr>
                                    </p:animEffect>
                                    <p:anim calcmode="lin" valueType="num">
                                      <p:cBhvr>
                                        <p:cTn id="15" dur="1000" fill="hold"/>
                                        <p:tgtEl>
                                          <p:spTgt spid="43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3">
                                            <p:txEl>
                                              <p:pRg st="1" end="1"/>
                                            </p:txEl>
                                          </p:spTgt>
                                        </p:tgtEl>
                                        <p:attrNameLst>
                                          <p:attrName>style.visibility</p:attrName>
                                        </p:attrNameLst>
                                      </p:cBhvr>
                                      <p:to>
                                        <p:strVal val="visible"/>
                                      </p:to>
                                    </p:set>
                                    <p:animEffect transition="in" filter="fade">
                                      <p:cBhvr>
                                        <p:cTn id="21" dur="1000"/>
                                        <p:tgtEl>
                                          <p:spTgt spid="433">
                                            <p:txEl>
                                              <p:pRg st="1" end="1"/>
                                            </p:txEl>
                                          </p:spTgt>
                                        </p:tgtEl>
                                      </p:cBhvr>
                                    </p:animEffect>
                                    <p:anim calcmode="lin" valueType="num">
                                      <p:cBhvr>
                                        <p:cTn id="22" dur="1000" fill="hold"/>
                                        <p:tgtEl>
                                          <p:spTgt spid="43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33">
                                            <p:txEl>
                                              <p:pRg st="2" end="2"/>
                                            </p:txEl>
                                          </p:spTgt>
                                        </p:tgtEl>
                                        <p:attrNameLst>
                                          <p:attrName>style.visibility</p:attrName>
                                        </p:attrNameLst>
                                      </p:cBhvr>
                                      <p:to>
                                        <p:strVal val="visible"/>
                                      </p:to>
                                    </p:set>
                                    <p:animEffect transition="in" filter="wipe(down)">
                                      <p:cBhvr>
                                        <p:cTn id="28" dur="500"/>
                                        <p:tgtEl>
                                          <p:spTgt spid="43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3">
                                            <p:txEl>
                                              <p:pRg st="3" end="3"/>
                                            </p:txEl>
                                          </p:spTgt>
                                        </p:tgtEl>
                                        <p:attrNameLst>
                                          <p:attrName>style.visibility</p:attrName>
                                        </p:attrNameLst>
                                      </p:cBhvr>
                                      <p:to>
                                        <p:strVal val="visible"/>
                                      </p:to>
                                    </p:set>
                                    <p:animEffect transition="in" filter="fade">
                                      <p:cBhvr>
                                        <p:cTn id="33" dur="500"/>
                                        <p:tgtEl>
                                          <p:spTgt spid="43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9"/>
          <p:cNvSpPr txBox="1">
            <a:spLocks noGrp="1"/>
          </p:cNvSpPr>
          <p:nvPr>
            <p:ph type="title"/>
          </p:nvPr>
        </p:nvSpPr>
        <p:spPr>
          <a:xfrm>
            <a:off x="1126360" y="53902"/>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latin typeface="+mj-lt"/>
              </a:rPr>
              <a:t>Theo tốc độ </a:t>
            </a:r>
            <a:endParaRPr>
              <a:latin typeface="+mj-lt"/>
            </a:endParaRPr>
          </a:p>
        </p:txBody>
      </p:sp>
      <p:sp>
        <p:nvSpPr>
          <p:cNvPr id="440" name="Google Shape;440;p39"/>
          <p:cNvSpPr txBox="1">
            <a:spLocks noGrp="1"/>
          </p:cNvSpPr>
          <p:nvPr>
            <p:ph type="body" idx="1"/>
          </p:nvPr>
        </p:nvSpPr>
        <p:spPr>
          <a:xfrm>
            <a:off x="703543" y="673451"/>
            <a:ext cx="7853231" cy="3911017"/>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400" smtClean="0"/>
              <a:t>  </a:t>
            </a:r>
            <a:r>
              <a:rPr lang="en-US" sz="1800" smtClean="0">
                <a:latin typeface="+mj-lt"/>
              </a:rPr>
              <a:t>Có các loại sau:</a:t>
            </a:r>
          </a:p>
          <a:p>
            <a:pPr marL="0" lvl="0" indent="0" algn="l" rtl="0">
              <a:lnSpc>
                <a:spcPct val="115000"/>
              </a:lnSpc>
              <a:spcBef>
                <a:spcPts val="600"/>
              </a:spcBef>
              <a:spcAft>
                <a:spcPts val="0"/>
              </a:spcAft>
              <a:buNone/>
            </a:pPr>
            <a:endParaRPr lang="en-US" sz="1800">
              <a:latin typeface="+mj-lt"/>
            </a:endParaRPr>
          </a:p>
          <a:p>
            <a:pPr marL="0" lvl="0" indent="0" algn="l" rtl="0">
              <a:lnSpc>
                <a:spcPct val="115000"/>
              </a:lnSpc>
              <a:spcBef>
                <a:spcPts val="600"/>
              </a:spcBef>
              <a:spcAft>
                <a:spcPts val="0"/>
              </a:spcAft>
              <a:buNone/>
            </a:pPr>
            <a:endParaRPr lang="en-US" sz="1800" smtClean="0">
              <a:latin typeface="+mj-lt"/>
            </a:endParaRPr>
          </a:p>
          <a:p>
            <a:pPr marL="0" lvl="0" indent="0" algn="l" rtl="0">
              <a:lnSpc>
                <a:spcPct val="115000"/>
              </a:lnSpc>
              <a:spcBef>
                <a:spcPts val="600"/>
              </a:spcBef>
              <a:spcAft>
                <a:spcPts val="0"/>
              </a:spcAft>
              <a:buNone/>
            </a:pPr>
            <a:endParaRPr lang="en-US" sz="1800">
              <a:latin typeface="+mj-lt"/>
            </a:endParaRPr>
          </a:p>
          <a:p>
            <a:pPr marL="0" lvl="0" indent="0" algn="l" rtl="0">
              <a:lnSpc>
                <a:spcPct val="115000"/>
              </a:lnSpc>
              <a:spcBef>
                <a:spcPts val="600"/>
              </a:spcBef>
              <a:spcAft>
                <a:spcPts val="0"/>
              </a:spcAft>
              <a:buNone/>
            </a:pPr>
            <a:endParaRPr lang="en-US" sz="1800" smtClean="0">
              <a:latin typeface="+mj-lt"/>
            </a:endParaRPr>
          </a:p>
          <a:p>
            <a:pPr marL="0" lvl="0" indent="0" algn="l" rtl="0">
              <a:lnSpc>
                <a:spcPct val="115000"/>
              </a:lnSpc>
              <a:spcBef>
                <a:spcPts val="600"/>
              </a:spcBef>
              <a:spcAft>
                <a:spcPts val="0"/>
              </a:spcAft>
              <a:buNone/>
            </a:pPr>
            <a:r>
              <a:rPr lang="en-US" sz="1800" smtClean="0">
                <a:latin typeface="+mj-lt"/>
              </a:rPr>
              <a:t>      USB 1.0                               USB 2.0                                     USB 3.0</a:t>
            </a:r>
          </a:p>
          <a:p>
            <a:pPr marL="0" lvl="0" indent="0" algn="l" rtl="0">
              <a:lnSpc>
                <a:spcPct val="115000"/>
              </a:lnSpc>
              <a:spcBef>
                <a:spcPts val="600"/>
              </a:spcBef>
              <a:spcAft>
                <a:spcPts val="0"/>
              </a:spcAft>
              <a:buNone/>
            </a:pPr>
            <a:endParaRPr lang="en-US" sz="1800">
              <a:latin typeface="+mj-lt"/>
            </a:endParaRPr>
          </a:p>
          <a:p>
            <a:pPr marL="0" lvl="0" indent="0" algn="l" rtl="0">
              <a:lnSpc>
                <a:spcPct val="115000"/>
              </a:lnSpc>
              <a:spcBef>
                <a:spcPts val="600"/>
              </a:spcBef>
              <a:spcAft>
                <a:spcPts val="0"/>
              </a:spcAft>
              <a:buNone/>
            </a:pPr>
            <a:endParaRPr lang="en-US" sz="1800" smtClean="0">
              <a:latin typeface="+mj-lt"/>
            </a:endParaRPr>
          </a:p>
          <a:p>
            <a:pPr marL="0" lvl="0" indent="0" algn="l" rtl="0">
              <a:lnSpc>
                <a:spcPct val="115000"/>
              </a:lnSpc>
              <a:spcBef>
                <a:spcPts val="600"/>
              </a:spcBef>
              <a:spcAft>
                <a:spcPts val="0"/>
              </a:spcAft>
              <a:buNone/>
            </a:pPr>
            <a:r>
              <a:rPr lang="en-US" sz="1800">
                <a:latin typeface="+mj-lt"/>
              </a:rPr>
              <a:t> </a:t>
            </a:r>
            <a:r>
              <a:rPr lang="en-US" sz="1800" smtClean="0">
                <a:latin typeface="+mj-lt"/>
              </a:rPr>
              <a:t>                       USB 3.1</a:t>
            </a:r>
            <a:endParaRPr sz="1800">
              <a:latin typeface="+mj-lt"/>
            </a:endParaRPr>
          </a:p>
          <a:p>
            <a:pPr marL="0" lvl="0" indent="0" algn="l" rtl="0">
              <a:lnSpc>
                <a:spcPct val="115000"/>
              </a:lnSpc>
              <a:spcBef>
                <a:spcPts val="600"/>
              </a:spcBef>
              <a:spcAft>
                <a:spcPts val="0"/>
              </a:spcAft>
              <a:buNone/>
            </a:pPr>
            <a:endParaRPr sz="1400" b="1"/>
          </a:p>
        </p:txBody>
      </p:sp>
      <p:sp>
        <p:nvSpPr>
          <p:cNvPr id="442" name="Google Shape;442;p3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p:cNvPicPr>
            <a:picLocks noChangeAspect="1"/>
          </p:cNvPicPr>
          <p:nvPr/>
        </p:nvPicPr>
        <p:blipFill>
          <a:blip r:embed="rId3"/>
          <a:stretch>
            <a:fillRect/>
          </a:stretch>
        </p:blipFill>
        <p:spPr>
          <a:xfrm>
            <a:off x="703543" y="1362030"/>
            <a:ext cx="2258022" cy="1328557"/>
          </a:xfrm>
          <a:prstGeom prst="rect">
            <a:avLst/>
          </a:prstGeom>
        </p:spPr>
      </p:pic>
      <p:pic>
        <p:nvPicPr>
          <p:cNvPr id="4" name="Picture 3"/>
          <p:cNvPicPr>
            <a:picLocks noChangeAspect="1"/>
          </p:cNvPicPr>
          <p:nvPr/>
        </p:nvPicPr>
        <p:blipFill>
          <a:blip r:embed="rId4"/>
          <a:stretch>
            <a:fillRect/>
          </a:stretch>
        </p:blipFill>
        <p:spPr>
          <a:xfrm>
            <a:off x="3351738" y="1388547"/>
            <a:ext cx="2170324" cy="1361458"/>
          </a:xfrm>
          <a:prstGeom prst="rect">
            <a:avLst/>
          </a:prstGeom>
        </p:spPr>
      </p:pic>
      <p:pic>
        <p:nvPicPr>
          <p:cNvPr id="5" name="Picture 4"/>
          <p:cNvPicPr>
            <a:picLocks noChangeAspect="1"/>
          </p:cNvPicPr>
          <p:nvPr/>
        </p:nvPicPr>
        <p:blipFill>
          <a:blip r:embed="rId5"/>
          <a:stretch>
            <a:fillRect/>
          </a:stretch>
        </p:blipFill>
        <p:spPr>
          <a:xfrm>
            <a:off x="5912235" y="1388547"/>
            <a:ext cx="2372448" cy="1388977"/>
          </a:xfrm>
          <a:prstGeom prst="rect">
            <a:avLst/>
          </a:prstGeom>
        </p:spPr>
      </p:pic>
      <p:pic>
        <p:nvPicPr>
          <p:cNvPr id="6" name="Picture 5"/>
          <p:cNvPicPr>
            <a:picLocks noChangeAspect="1"/>
          </p:cNvPicPr>
          <p:nvPr/>
        </p:nvPicPr>
        <p:blipFill>
          <a:blip r:embed="rId6"/>
          <a:stretch>
            <a:fillRect/>
          </a:stretch>
        </p:blipFill>
        <p:spPr>
          <a:xfrm>
            <a:off x="3040656" y="3331715"/>
            <a:ext cx="2871580" cy="1480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000"/>
                                        <p:tgtEl>
                                          <p:spTgt spid="439"/>
                                        </p:tgtEl>
                                      </p:cBhvr>
                                    </p:animEffect>
                                    <p:anim calcmode="lin" valueType="num">
                                      <p:cBhvr>
                                        <p:cTn id="8" dur="1000" fill="hold"/>
                                        <p:tgtEl>
                                          <p:spTgt spid="439"/>
                                        </p:tgtEl>
                                        <p:attrNameLst>
                                          <p:attrName>ppt_x</p:attrName>
                                        </p:attrNameLst>
                                      </p:cBhvr>
                                      <p:tavLst>
                                        <p:tav tm="0">
                                          <p:val>
                                            <p:strVal val="#ppt_x"/>
                                          </p:val>
                                        </p:tav>
                                        <p:tav tm="100000">
                                          <p:val>
                                            <p:strVal val="#ppt_x"/>
                                          </p:val>
                                        </p:tav>
                                      </p:tavLst>
                                    </p:anim>
                                    <p:anim calcmode="lin" valueType="num">
                                      <p:cBhvr>
                                        <p:cTn id="9" dur="1000" fill="hold"/>
                                        <p:tgtEl>
                                          <p:spTgt spid="4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40">
                                            <p:txEl>
                                              <p:pRg st="0" end="0"/>
                                            </p:txEl>
                                          </p:spTgt>
                                        </p:tgtEl>
                                        <p:attrNameLst>
                                          <p:attrName>style.visibility</p:attrName>
                                        </p:attrNameLst>
                                      </p:cBhvr>
                                      <p:to>
                                        <p:strVal val="visible"/>
                                      </p:to>
                                    </p:set>
                                    <p:animEffect transition="in" filter="wipe(down)">
                                      <p:cBhvr>
                                        <p:cTn id="14" dur="500"/>
                                        <p:tgtEl>
                                          <p:spTgt spid="44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40">
                                            <p:txEl>
                                              <p:pRg st="5" end="5"/>
                                            </p:txEl>
                                          </p:spTgt>
                                        </p:tgtEl>
                                        <p:attrNameLst>
                                          <p:attrName>style.visibility</p:attrName>
                                        </p:attrNameLst>
                                      </p:cBhvr>
                                      <p:to>
                                        <p:strVal val="visible"/>
                                      </p:to>
                                    </p:set>
                                    <p:animEffect transition="in" filter="wipe(down)">
                                      <p:cBhvr>
                                        <p:cTn id="34" dur="500"/>
                                        <p:tgtEl>
                                          <p:spTgt spid="440">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40">
                                            <p:txEl>
                                              <p:pRg st="8" end="8"/>
                                            </p:txEl>
                                          </p:spTgt>
                                        </p:tgtEl>
                                        <p:attrNameLst>
                                          <p:attrName>style.visibility</p:attrName>
                                        </p:attrNameLst>
                                      </p:cBhvr>
                                      <p:to>
                                        <p:strVal val="visible"/>
                                      </p:to>
                                    </p:set>
                                    <p:animEffect transition="in" filter="wipe(down)">
                                      <p:cBhvr>
                                        <p:cTn id="46" dur="500"/>
                                        <p:tgtEl>
                                          <p:spTgt spid="44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ctrTitle"/>
          </p:nvPr>
        </p:nvSpPr>
        <p:spPr>
          <a:xfrm>
            <a:off x="837282" y="143219"/>
            <a:ext cx="6852489" cy="5838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4. Ưu nhược điểm</a:t>
            </a:r>
            <a:endParaRPr/>
          </a:p>
        </p:txBody>
      </p:sp>
      <p:sp>
        <p:nvSpPr>
          <p:cNvPr id="448" name="Google Shape;448;p40"/>
          <p:cNvSpPr txBox="1">
            <a:spLocks noGrp="1"/>
          </p:cNvSpPr>
          <p:nvPr>
            <p:ph type="subTitle" idx="1"/>
          </p:nvPr>
        </p:nvSpPr>
        <p:spPr>
          <a:xfrm>
            <a:off x="605927" y="727113"/>
            <a:ext cx="7921128" cy="4373695"/>
          </a:xfrm>
          <a:prstGeom prst="rect">
            <a:avLst/>
          </a:prstGeom>
        </p:spPr>
        <p:txBody>
          <a:bodyPr spcFirstLastPara="1" wrap="square" lIns="91425" tIns="91425" rIns="91425" bIns="91425" anchor="t" anchorCtr="0">
            <a:noAutofit/>
          </a:bodyPr>
          <a:lstStyle/>
          <a:p>
            <a:pPr marL="0" lvl="0" indent="0" algn="just"/>
            <a:r>
              <a:rPr lang="en-US" smtClean="0">
                <a:solidFill>
                  <a:srgbClr val="FF0000"/>
                </a:solidFill>
                <a:latin typeface="+mj-lt"/>
              </a:rPr>
              <a:t>Ưu điểm </a:t>
            </a:r>
            <a:r>
              <a:rPr lang="en-US" smtClean="0">
                <a:solidFill>
                  <a:schemeClr val="tx1"/>
                </a:solidFill>
                <a:latin typeface="+mj-lt"/>
              </a:rPr>
              <a:t>:- </a:t>
            </a:r>
            <a:r>
              <a:rPr lang="en-US" b="1">
                <a:solidFill>
                  <a:schemeClr val="tx1"/>
                </a:solidFill>
                <a:latin typeface="+mj-lt"/>
              </a:rPr>
              <a:t>Nhỏ gọn, tiện lợi và thời </a:t>
            </a:r>
            <a:r>
              <a:rPr lang="en-US" b="1" smtClean="0">
                <a:solidFill>
                  <a:schemeClr val="tx1"/>
                </a:solidFill>
                <a:latin typeface="+mj-lt"/>
              </a:rPr>
              <a:t>trang</a:t>
            </a:r>
          </a:p>
          <a:p>
            <a:pPr marL="0" lvl="0" indent="0" algn="just"/>
            <a:r>
              <a:rPr lang="en-US" b="1">
                <a:solidFill>
                  <a:schemeClr val="tx1"/>
                </a:solidFill>
                <a:latin typeface="+mj-lt"/>
              </a:rPr>
              <a:t> </a:t>
            </a:r>
            <a:r>
              <a:rPr lang="en-US" b="1" smtClean="0">
                <a:solidFill>
                  <a:schemeClr val="tx1"/>
                </a:solidFill>
                <a:latin typeface="+mj-lt"/>
              </a:rPr>
              <a:t>               - </a:t>
            </a:r>
            <a:r>
              <a:rPr lang="vi-VN" b="1">
                <a:solidFill>
                  <a:schemeClr val="tx1"/>
                </a:solidFill>
                <a:latin typeface="+mj-lt"/>
              </a:rPr>
              <a:t>Kết nối nhanh chóng, an toàn</a:t>
            </a:r>
            <a:r>
              <a:rPr lang="vi-VN">
                <a:solidFill>
                  <a:schemeClr val="tx1"/>
                </a:solidFill>
                <a:latin typeface="+mj-lt"/>
              </a:rPr>
              <a:t>: Với chuẩn USB Type C mới cho khả </a:t>
            </a:r>
            <a:r>
              <a:rPr lang="en-US" smtClean="0">
                <a:solidFill>
                  <a:schemeClr val="tx1"/>
                </a:solidFill>
                <a:latin typeface="+mj-lt"/>
              </a:rPr>
              <a:t>            </a:t>
            </a:r>
            <a:r>
              <a:rPr lang="vi-VN" smtClean="0">
                <a:solidFill>
                  <a:schemeClr val="tx1"/>
                </a:solidFill>
                <a:latin typeface="+mj-lt"/>
              </a:rPr>
              <a:t>năng </a:t>
            </a:r>
            <a:r>
              <a:rPr lang="vi-VN">
                <a:solidFill>
                  <a:schemeClr val="tx1"/>
                </a:solidFill>
                <a:latin typeface="+mj-lt"/>
              </a:rPr>
              <a:t>kết nối an toàn hơn rất nhiều, giảm thiểu sự thất thoát dữ </a:t>
            </a:r>
            <a:r>
              <a:rPr lang="vi-VN" smtClean="0">
                <a:solidFill>
                  <a:schemeClr val="tx1"/>
                </a:solidFill>
                <a:latin typeface="+mj-lt"/>
              </a:rPr>
              <a:t>liệu</a:t>
            </a:r>
            <a:r>
              <a:rPr lang="en-US" smtClean="0">
                <a:solidFill>
                  <a:schemeClr val="tx1"/>
                </a:solidFill>
                <a:latin typeface="+mj-lt"/>
              </a:rPr>
              <a:t>.</a:t>
            </a:r>
          </a:p>
          <a:p>
            <a:pPr marL="0" lvl="0" indent="0" algn="just"/>
            <a:r>
              <a:rPr lang="en-US">
                <a:solidFill>
                  <a:schemeClr val="tx1"/>
                </a:solidFill>
                <a:latin typeface="+mj-lt"/>
              </a:rPr>
              <a:t> </a:t>
            </a:r>
            <a:r>
              <a:rPr lang="en-US" smtClean="0">
                <a:solidFill>
                  <a:schemeClr val="tx1"/>
                </a:solidFill>
                <a:latin typeface="+mj-lt"/>
              </a:rPr>
              <a:t>               - </a:t>
            </a:r>
            <a:r>
              <a:rPr lang="en-US" b="1">
                <a:solidFill>
                  <a:schemeClr val="tx1"/>
                </a:solidFill>
                <a:latin typeface="+mj-lt"/>
              </a:rPr>
              <a:t>Chuyển đổi tiện </a:t>
            </a:r>
            <a:r>
              <a:rPr lang="en-US" b="1" smtClean="0">
                <a:solidFill>
                  <a:schemeClr val="tx1"/>
                </a:solidFill>
                <a:latin typeface="+mj-lt"/>
              </a:rPr>
              <a:t>lợi</a:t>
            </a:r>
            <a:r>
              <a:rPr lang="vi-VN" smtClean="0">
                <a:solidFill>
                  <a:schemeClr val="tx1"/>
                </a:solidFill>
                <a:latin typeface="+mj-lt"/>
              </a:rPr>
              <a:t> </a:t>
            </a:r>
            <a:r>
              <a:rPr lang="vi-VN">
                <a:solidFill>
                  <a:schemeClr val="tx1"/>
                </a:solidFill>
                <a:latin typeface="+mj-lt"/>
              </a:rPr>
              <a:t>dễ dàng qua các kết nối hình ảnh như HDMI, VGA, </a:t>
            </a:r>
            <a:r>
              <a:rPr lang="en-US" smtClean="0">
                <a:solidFill>
                  <a:schemeClr val="tx1"/>
                </a:solidFill>
                <a:latin typeface="+mj-lt"/>
              </a:rPr>
              <a:t> </a:t>
            </a:r>
            <a:r>
              <a:rPr lang="vi-VN" smtClean="0">
                <a:solidFill>
                  <a:schemeClr val="tx1"/>
                </a:solidFill>
                <a:latin typeface="+mj-lt"/>
              </a:rPr>
              <a:t>DVI</a:t>
            </a:r>
            <a:r>
              <a:rPr lang="vi-VN">
                <a:solidFill>
                  <a:schemeClr val="tx1"/>
                </a:solidFill>
                <a:latin typeface="+mj-lt"/>
              </a:rPr>
              <a:t>, Displayport, </a:t>
            </a:r>
            <a:r>
              <a:rPr lang="vi-VN" smtClean="0">
                <a:solidFill>
                  <a:schemeClr val="tx1"/>
                </a:solidFill>
                <a:latin typeface="+mj-lt"/>
              </a:rPr>
              <a:t>...</a:t>
            </a:r>
            <a:endParaRPr lang="en-US" smtClean="0">
              <a:solidFill>
                <a:schemeClr val="tx1"/>
              </a:solidFill>
              <a:latin typeface="+mj-lt"/>
            </a:endParaRPr>
          </a:p>
          <a:p>
            <a:pPr marL="0" lvl="0" indent="0" algn="just"/>
            <a:r>
              <a:rPr lang="en-US" b="1" smtClean="0">
                <a:solidFill>
                  <a:schemeClr val="tx1"/>
                </a:solidFill>
                <a:latin typeface="+mj-lt"/>
              </a:rPr>
              <a:t>                - </a:t>
            </a:r>
            <a:r>
              <a:rPr lang="vi-VN" b="1" smtClean="0">
                <a:solidFill>
                  <a:schemeClr val="tx1"/>
                </a:solidFill>
                <a:latin typeface="+mj-lt"/>
              </a:rPr>
              <a:t>Khả </a:t>
            </a:r>
            <a:r>
              <a:rPr lang="vi-VN" b="1">
                <a:solidFill>
                  <a:schemeClr val="tx1"/>
                </a:solidFill>
                <a:latin typeface="+mj-lt"/>
              </a:rPr>
              <a:t>năng truyển tải điện vượt trội</a:t>
            </a:r>
            <a:r>
              <a:rPr lang="vi-VN">
                <a:solidFill>
                  <a:schemeClr val="tx1"/>
                </a:solidFill>
                <a:latin typeface="+mj-lt"/>
              </a:rPr>
              <a:t>: với mức năng lượng đầu ra khá cao với 20V </a:t>
            </a:r>
            <a:r>
              <a:rPr lang="vi-VN" smtClean="0">
                <a:solidFill>
                  <a:schemeClr val="tx1"/>
                </a:solidFill>
                <a:latin typeface="+mj-lt"/>
              </a:rPr>
              <a:t>– 100W </a:t>
            </a:r>
            <a:r>
              <a:rPr lang="vi-VN">
                <a:solidFill>
                  <a:schemeClr val="tx1"/>
                </a:solidFill>
                <a:latin typeface="+mj-lt"/>
              </a:rPr>
              <a:t>- </a:t>
            </a:r>
            <a:r>
              <a:rPr lang="vi-VN" smtClean="0">
                <a:solidFill>
                  <a:schemeClr val="tx1"/>
                </a:solidFill>
                <a:latin typeface="+mj-lt"/>
              </a:rPr>
              <a:t>5A</a:t>
            </a:r>
            <a:r>
              <a:rPr lang="en-US" smtClean="0">
                <a:solidFill>
                  <a:schemeClr val="tx1"/>
                </a:solidFill>
                <a:latin typeface="+mj-lt"/>
              </a:rPr>
              <a:t>.( loại C ).</a:t>
            </a:r>
          </a:p>
          <a:p>
            <a:pPr algn="just"/>
            <a:r>
              <a:rPr lang="en-US" smtClean="0">
                <a:solidFill>
                  <a:srgbClr val="FF0000"/>
                </a:solidFill>
                <a:latin typeface="+mj-lt"/>
              </a:rPr>
              <a:t>Nhược điểm</a:t>
            </a:r>
            <a:r>
              <a:rPr lang="en-US" smtClean="0">
                <a:solidFill>
                  <a:schemeClr val="tx1"/>
                </a:solidFill>
                <a:latin typeface="+mj-lt"/>
              </a:rPr>
              <a:t>:-</a:t>
            </a:r>
            <a:r>
              <a:rPr lang="vi-VN" smtClean="0">
                <a:solidFill>
                  <a:schemeClr val="tx1"/>
                </a:solidFill>
                <a:latin typeface="+mj-lt"/>
              </a:rPr>
              <a:t>Nhược </a:t>
            </a:r>
            <a:r>
              <a:rPr lang="vi-VN">
                <a:solidFill>
                  <a:schemeClr val="tx1"/>
                </a:solidFill>
                <a:latin typeface="+mj-lt"/>
              </a:rPr>
              <a:t>điểm lớn nhất đối với USB là không gian lưu trữ. USB </a:t>
            </a:r>
            <a:r>
              <a:rPr lang="vi-VN" smtClean="0">
                <a:solidFill>
                  <a:schemeClr val="tx1"/>
                </a:solidFill>
                <a:latin typeface="+mj-lt"/>
              </a:rPr>
              <a:t>tỏa sáng </a:t>
            </a:r>
            <a:r>
              <a:rPr lang="vi-VN">
                <a:solidFill>
                  <a:schemeClr val="tx1"/>
                </a:solidFill>
                <a:latin typeface="+mj-lt"/>
              </a:rPr>
              <a:t>khi cần mang theo các file nhỏ như ảnh và văn bản, nhưng nếu muốn nhiều thứ hơn thì bạn sẽ phải thất vọng.</a:t>
            </a:r>
          </a:p>
          <a:p>
            <a:pPr algn="just"/>
            <a:r>
              <a:rPr lang="en-US" smtClean="0">
                <a:solidFill>
                  <a:schemeClr val="tx1"/>
                </a:solidFill>
                <a:latin typeface="+mj-lt"/>
              </a:rPr>
              <a:t>                     -</a:t>
            </a:r>
            <a:r>
              <a:rPr lang="vi-VN" smtClean="0">
                <a:solidFill>
                  <a:schemeClr val="tx1"/>
                </a:solidFill>
                <a:latin typeface="+mj-lt"/>
              </a:rPr>
              <a:t>Tại </a:t>
            </a:r>
            <a:r>
              <a:rPr lang="vi-VN">
                <a:solidFill>
                  <a:schemeClr val="tx1"/>
                </a:solidFill>
                <a:latin typeface="+mj-lt"/>
              </a:rPr>
              <a:t>thời điểm </a:t>
            </a:r>
            <a:r>
              <a:rPr lang="en-US" smtClean="0">
                <a:solidFill>
                  <a:schemeClr val="tx1"/>
                </a:solidFill>
                <a:latin typeface="+mj-lt"/>
              </a:rPr>
              <a:t>này</a:t>
            </a:r>
            <a:r>
              <a:rPr lang="vi-VN" smtClean="0">
                <a:solidFill>
                  <a:schemeClr val="tx1"/>
                </a:solidFill>
                <a:latin typeface="+mj-lt"/>
              </a:rPr>
              <a:t>, </a:t>
            </a:r>
            <a:r>
              <a:rPr lang="vi-VN">
                <a:solidFill>
                  <a:schemeClr val="tx1"/>
                </a:solidFill>
                <a:latin typeface="+mj-lt"/>
              </a:rPr>
              <a:t>USB bắt đầu xuất hiện ở dung lượng 256GB và các tùy chọn 512GB có thể khó tìm. Những USB này có giá khá cao nên không phải là lựa chọn lý tưởng đối với nhiều người.</a:t>
            </a:r>
          </a:p>
          <a:p>
            <a:pPr marL="0" lvl="0" indent="0" algn="l"/>
            <a:endParaRPr>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anim calcmode="lin" valueType="num">
                                      <p:cBhvr>
                                        <p:cTn id="8" dur="1000" fill="hold"/>
                                        <p:tgtEl>
                                          <p:spTgt spid="447"/>
                                        </p:tgtEl>
                                        <p:attrNameLst>
                                          <p:attrName>ppt_x</p:attrName>
                                        </p:attrNameLst>
                                      </p:cBhvr>
                                      <p:tavLst>
                                        <p:tav tm="0">
                                          <p:val>
                                            <p:strVal val="#ppt_x"/>
                                          </p:val>
                                        </p:tav>
                                        <p:tav tm="100000">
                                          <p:val>
                                            <p:strVal val="#ppt_x"/>
                                          </p:val>
                                        </p:tav>
                                      </p:tavLst>
                                    </p:anim>
                                    <p:anim calcmode="lin" valueType="num">
                                      <p:cBhvr>
                                        <p:cTn id="9"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48">
                                            <p:txEl>
                                              <p:pRg st="0" end="0"/>
                                            </p:txEl>
                                          </p:spTgt>
                                        </p:tgtEl>
                                        <p:attrNameLst>
                                          <p:attrName>style.visibility</p:attrName>
                                        </p:attrNameLst>
                                      </p:cBhvr>
                                      <p:to>
                                        <p:strVal val="visible"/>
                                      </p:to>
                                    </p:set>
                                    <p:animEffect transition="in" filter="wipe(down)">
                                      <p:cBhvr>
                                        <p:cTn id="14" dur="500"/>
                                        <p:tgtEl>
                                          <p:spTgt spid="448">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48">
                                            <p:txEl>
                                              <p:pRg st="1" end="1"/>
                                            </p:txEl>
                                          </p:spTgt>
                                        </p:tgtEl>
                                        <p:attrNameLst>
                                          <p:attrName>style.visibility</p:attrName>
                                        </p:attrNameLst>
                                      </p:cBhvr>
                                      <p:to>
                                        <p:strVal val="visible"/>
                                      </p:to>
                                    </p:set>
                                    <p:animEffect transition="in" filter="wipe(down)">
                                      <p:cBhvr>
                                        <p:cTn id="17" dur="500"/>
                                        <p:tgtEl>
                                          <p:spTgt spid="448">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48">
                                            <p:txEl>
                                              <p:pRg st="2" end="2"/>
                                            </p:txEl>
                                          </p:spTgt>
                                        </p:tgtEl>
                                        <p:attrNameLst>
                                          <p:attrName>style.visibility</p:attrName>
                                        </p:attrNameLst>
                                      </p:cBhvr>
                                      <p:to>
                                        <p:strVal val="visible"/>
                                      </p:to>
                                    </p:set>
                                    <p:animEffect transition="in" filter="wipe(down)">
                                      <p:cBhvr>
                                        <p:cTn id="20" dur="500"/>
                                        <p:tgtEl>
                                          <p:spTgt spid="448">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48">
                                            <p:txEl>
                                              <p:pRg st="3" end="3"/>
                                            </p:txEl>
                                          </p:spTgt>
                                        </p:tgtEl>
                                        <p:attrNameLst>
                                          <p:attrName>style.visibility</p:attrName>
                                        </p:attrNameLst>
                                      </p:cBhvr>
                                      <p:to>
                                        <p:strVal val="visible"/>
                                      </p:to>
                                    </p:set>
                                    <p:animEffect transition="in" filter="wipe(down)">
                                      <p:cBhvr>
                                        <p:cTn id="23" dur="500"/>
                                        <p:tgtEl>
                                          <p:spTgt spid="44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48">
                                            <p:txEl>
                                              <p:pRg st="4" end="4"/>
                                            </p:txEl>
                                          </p:spTgt>
                                        </p:tgtEl>
                                        <p:attrNameLst>
                                          <p:attrName>style.visibility</p:attrName>
                                        </p:attrNameLst>
                                      </p:cBhvr>
                                      <p:to>
                                        <p:strVal val="visible"/>
                                      </p:to>
                                    </p:set>
                                    <p:animEffect transition="in" filter="wipe(down)">
                                      <p:cBhvr>
                                        <p:cTn id="28" dur="500"/>
                                        <p:tgtEl>
                                          <p:spTgt spid="448">
                                            <p:txEl>
                                              <p:pRg st="4" end="4"/>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48">
                                            <p:txEl>
                                              <p:pRg st="5" end="5"/>
                                            </p:txEl>
                                          </p:spTgt>
                                        </p:tgtEl>
                                        <p:attrNameLst>
                                          <p:attrName>style.visibility</p:attrName>
                                        </p:attrNameLst>
                                      </p:cBhvr>
                                      <p:to>
                                        <p:strVal val="visible"/>
                                      </p:to>
                                    </p:set>
                                    <p:animEffect transition="in" filter="wipe(down)">
                                      <p:cBhvr>
                                        <p:cTn id="31" dur="500"/>
                                        <p:tgtEl>
                                          <p:spTgt spid="4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41"/>
          <p:cNvSpPr txBox="1">
            <a:spLocks noGrp="1"/>
          </p:cNvSpPr>
          <p:nvPr>
            <p:ph type="title" idx="4294967295"/>
          </p:nvPr>
        </p:nvSpPr>
        <p:spPr>
          <a:xfrm>
            <a:off x="1067088" y="229804"/>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5. Thông tin khác</a:t>
            </a:r>
            <a:endParaRPr/>
          </a:p>
        </p:txBody>
      </p:sp>
      <p:sp>
        <p:nvSpPr>
          <p:cNvPr id="454" name="Google Shape;454;p4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467" name="Google Shape;467;p41"/>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469" name="Google Shape;469;p41"/>
          <p:cNvSpPr txBox="1"/>
          <p:nvPr/>
        </p:nvSpPr>
        <p:spPr>
          <a:xfrm>
            <a:off x="415084" y="865805"/>
            <a:ext cx="7546554" cy="1701126"/>
          </a:xfrm>
          <a:prstGeom prst="rect">
            <a:avLst/>
          </a:prstGeom>
          <a:noFill/>
          <a:ln>
            <a:noFill/>
          </a:ln>
        </p:spPr>
        <p:txBody>
          <a:bodyPr spcFirstLastPara="1" wrap="square" lIns="0" tIns="0" rIns="0" bIns="0" anchor="b" anchorCtr="0">
            <a:noAutofit/>
          </a:bodyPr>
          <a:lstStyle/>
          <a:p>
            <a:pPr lvl="0"/>
            <a:r>
              <a:rPr lang="en-US" sz="1800" smtClean="0">
                <a:solidFill>
                  <a:schemeClr val="tx1"/>
                </a:solidFill>
                <a:latin typeface="+mj-lt"/>
              </a:rPr>
              <a:t>        -</a:t>
            </a:r>
            <a:r>
              <a:rPr lang="vi-VN" sz="1800" smtClean="0">
                <a:solidFill>
                  <a:schemeClr val="tx1"/>
                </a:solidFill>
                <a:latin typeface="+mj-lt"/>
              </a:rPr>
              <a:t>Một </a:t>
            </a:r>
            <a:r>
              <a:rPr lang="vi-VN" sz="1800">
                <a:solidFill>
                  <a:schemeClr val="tx1"/>
                </a:solidFill>
                <a:latin typeface="+mj-lt"/>
              </a:rPr>
              <a:t>số thương hiệu USB tốt nhất hiện nay bạn có thể tham khảo như: Kingston, Adata, SanDisk, Transcend, HP, TeamGroup</a:t>
            </a:r>
            <a:r>
              <a:rPr lang="vi-VN" sz="1800" smtClean="0">
                <a:solidFill>
                  <a:schemeClr val="tx1"/>
                </a:solidFill>
                <a:latin typeface="+mj-lt"/>
              </a:rPr>
              <a:t>,....</a:t>
            </a:r>
            <a:endParaRPr lang="en-US" sz="1800" smtClean="0">
              <a:solidFill>
                <a:schemeClr val="tx1"/>
              </a:solidFill>
              <a:latin typeface="+mj-lt"/>
            </a:endParaRPr>
          </a:p>
          <a:p>
            <a:pPr lvl="0"/>
            <a:r>
              <a:rPr lang="en-US" sz="1800">
                <a:solidFill>
                  <a:schemeClr val="tx1"/>
                </a:solidFill>
                <a:latin typeface="+mj-lt"/>
              </a:rPr>
              <a:t> </a:t>
            </a:r>
            <a:r>
              <a:rPr lang="en-US" sz="1800" smtClean="0">
                <a:solidFill>
                  <a:schemeClr val="tx1"/>
                </a:solidFill>
                <a:latin typeface="+mj-lt"/>
              </a:rPr>
              <a:t>       - Gía cả :</a:t>
            </a:r>
          </a:p>
          <a:p>
            <a:pPr lvl="0"/>
            <a:endParaRPr lang="en-US" sz="1800" smtClean="0">
              <a:solidFill>
                <a:schemeClr val="tx1"/>
              </a:solidFill>
              <a:latin typeface="+mj-lt"/>
            </a:endParaRPr>
          </a:p>
          <a:p>
            <a:pPr lvl="0"/>
            <a:endParaRPr lang="en-US" sz="1800" smtClean="0">
              <a:solidFill>
                <a:schemeClr val="tx1"/>
              </a:solidFill>
              <a:latin typeface="+mj-lt"/>
            </a:endParaRPr>
          </a:p>
          <a:p>
            <a:pPr lvl="0"/>
            <a:endParaRPr sz="1800">
              <a:solidFill>
                <a:schemeClr val="tx1"/>
              </a:solidFill>
              <a:latin typeface="+mj-lt"/>
              <a:ea typeface="Hind"/>
              <a:cs typeface="Hind"/>
              <a:sym typeface="Hind"/>
            </a:endParaRPr>
          </a:p>
        </p:txBody>
      </p:sp>
      <p:pic>
        <p:nvPicPr>
          <p:cNvPr id="2" name="Picture 1"/>
          <p:cNvPicPr>
            <a:picLocks noChangeAspect="1"/>
          </p:cNvPicPr>
          <p:nvPr/>
        </p:nvPicPr>
        <p:blipFill>
          <a:blip r:embed="rId3"/>
          <a:stretch>
            <a:fillRect/>
          </a:stretch>
        </p:blipFill>
        <p:spPr>
          <a:xfrm>
            <a:off x="1149569" y="2044650"/>
            <a:ext cx="1743076" cy="2266950"/>
          </a:xfrm>
          <a:prstGeom prst="rect">
            <a:avLst/>
          </a:prstGeom>
        </p:spPr>
      </p:pic>
      <p:pic>
        <p:nvPicPr>
          <p:cNvPr id="3" name="Picture 2"/>
          <p:cNvPicPr>
            <a:picLocks noChangeAspect="1"/>
          </p:cNvPicPr>
          <p:nvPr/>
        </p:nvPicPr>
        <p:blipFill>
          <a:blip r:embed="rId4"/>
          <a:stretch>
            <a:fillRect/>
          </a:stretch>
        </p:blipFill>
        <p:spPr>
          <a:xfrm>
            <a:off x="3518827" y="2044650"/>
            <a:ext cx="1761264" cy="2266950"/>
          </a:xfrm>
          <a:prstGeom prst="rect">
            <a:avLst/>
          </a:prstGeom>
        </p:spPr>
      </p:pic>
      <p:pic>
        <p:nvPicPr>
          <p:cNvPr id="4" name="Picture 3"/>
          <p:cNvPicPr>
            <a:picLocks noChangeAspect="1"/>
          </p:cNvPicPr>
          <p:nvPr/>
        </p:nvPicPr>
        <p:blipFill>
          <a:blip r:embed="rId5"/>
          <a:stretch>
            <a:fillRect/>
          </a:stretch>
        </p:blipFill>
        <p:spPr>
          <a:xfrm>
            <a:off x="5906273" y="2044650"/>
            <a:ext cx="1838325" cy="2266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anim calcmode="lin" valueType="num">
                                      <p:cBhvr>
                                        <p:cTn id="8" dur="1000" fill="hold"/>
                                        <p:tgtEl>
                                          <p:spTgt spid="453"/>
                                        </p:tgtEl>
                                        <p:attrNameLst>
                                          <p:attrName>ppt_x</p:attrName>
                                        </p:attrNameLst>
                                      </p:cBhvr>
                                      <p:tavLst>
                                        <p:tav tm="0">
                                          <p:val>
                                            <p:strVal val="#ppt_x"/>
                                          </p:val>
                                        </p:tav>
                                        <p:tav tm="100000">
                                          <p:val>
                                            <p:strVal val="#ppt_x"/>
                                          </p:val>
                                        </p:tav>
                                      </p:tavLst>
                                    </p:anim>
                                    <p:anim calcmode="lin" valueType="num">
                                      <p:cBhvr>
                                        <p:cTn id="9" dur="1000" fill="hold"/>
                                        <p:tgtEl>
                                          <p:spTgt spid="4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9">
                                            <p:txEl>
                                              <p:pRg st="0" end="0"/>
                                            </p:txEl>
                                          </p:spTgt>
                                        </p:tgtEl>
                                        <p:attrNameLst>
                                          <p:attrName>style.visibility</p:attrName>
                                        </p:attrNameLst>
                                      </p:cBhvr>
                                      <p:to>
                                        <p:strVal val="visible"/>
                                      </p:to>
                                    </p:set>
                                    <p:animEffect transition="in" filter="fade">
                                      <p:cBhvr>
                                        <p:cTn id="14" dur="1000"/>
                                        <p:tgtEl>
                                          <p:spTgt spid="469">
                                            <p:txEl>
                                              <p:pRg st="0" end="0"/>
                                            </p:txEl>
                                          </p:spTgt>
                                        </p:tgtEl>
                                      </p:cBhvr>
                                    </p:animEffect>
                                    <p:anim calcmode="lin" valueType="num">
                                      <p:cBhvr>
                                        <p:cTn id="15" dur="1000" fill="hold"/>
                                        <p:tgtEl>
                                          <p:spTgt spid="46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9">
                                            <p:txEl>
                                              <p:pRg st="1" end="1"/>
                                            </p:txEl>
                                          </p:spTgt>
                                        </p:tgtEl>
                                        <p:attrNameLst>
                                          <p:attrName>style.visibility</p:attrName>
                                        </p:attrNameLst>
                                      </p:cBhvr>
                                      <p:to>
                                        <p:strVal val="visible"/>
                                      </p:to>
                                    </p:set>
                                    <p:animEffect transition="in" filter="fade">
                                      <p:cBhvr>
                                        <p:cTn id="21" dur="1000"/>
                                        <p:tgtEl>
                                          <p:spTgt spid="469">
                                            <p:txEl>
                                              <p:pRg st="1" end="1"/>
                                            </p:txEl>
                                          </p:spTgt>
                                        </p:tgtEl>
                                      </p:cBhvr>
                                    </p:animEffect>
                                    <p:anim calcmode="lin" valueType="num">
                                      <p:cBhvr>
                                        <p:cTn id="22" dur="1000" fill="hold"/>
                                        <p:tgtEl>
                                          <p:spTgt spid="46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ctrTitle"/>
          </p:nvPr>
        </p:nvSpPr>
        <p:spPr>
          <a:xfrm>
            <a:off x="2115239" y="1991825"/>
            <a:ext cx="4483865" cy="7513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mtClean="0"/>
              <a:t> C. Firewire</a:t>
            </a:r>
            <a:endParaRPr/>
          </a:p>
        </p:txBody>
      </p:sp>
      <p:sp>
        <p:nvSpPr>
          <p:cNvPr id="359" name="Google Shape;359;p32"/>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690460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6893" y="0"/>
            <a:ext cx="5383396" cy="738130"/>
          </a:xfrm>
        </p:spPr>
        <p:txBody>
          <a:bodyPr/>
          <a:lstStyle/>
          <a:p>
            <a:pPr algn="l"/>
            <a:r>
              <a:rPr lang="en-US" smtClean="0">
                <a:latin typeface="+mj-lt"/>
              </a:rPr>
              <a:t>1. Khái niệm</a:t>
            </a:r>
            <a:endParaRPr lang="en-US">
              <a:latin typeface="+mj-lt"/>
            </a:endParaRPr>
          </a:p>
        </p:txBody>
      </p:sp>
      <p:sp>
        <p:nvSpPr>
          <p:cNvPr id="3" name="Subtitle 2"/>
          <p:cNvSpPr>
            <a:spLocks noGrp="1"/>
          </p:cNvSpPr>
          <p:nvPr>
            <p:ph type="subTitle" idx="1"/>
          </p:nvPr>
        </p:nvSpPr>
        <p:spPr>
          <a:xfrm>
            <a:off x="187287" y="605927"/>
            <a:ext cx="8273667" cy="4263527"/>
          </a:xfrm>
        </p:spPr>
        <p:txBody>
          <a:bodyPr/>
          <a:lstStyle/>
          <a:p>
            <a:pPr algn="just"/>
            <a:r>
              <a:rPr lang="en-US" smtClean="0"/>
              <a:t>                </a:t>
            </a:r>
            <a:r>
              <a:rPr lang="en-US" smtClean="0">
                <a:solidFill>
                  <a:schemeClr val="tx1"/>
                </a:solidFill>
                <a:latin typeface="+mj-lt"/>
              </a:rPr>
              <a:t>- FireWire, tên gốc là IEEE 1394,</a:t>
            </a:r>
            <a:r>
              <a:rPr lang="vi-VN">
                <a:solidFill>
                  <a:schemeClr val="tx1"/>
                </a:solidFill>
                <a:latin typeface="+mj-lt"/>
              </a:rPr>
              <a:t> là kiểu kết nối tiêu chuẩn cho nhiều loại </a:t>
            </a:r>
            <a:r>
              <a:rPr lang="vi-VN" smtClean="0">
                <a:solidFill>
                  <a:schemeClr val="tx1"/>
                </a:solidFill>
                <a:latin typeface="+mj-lt"/>
              </a:rPr>
              <a:t>thiết bị </a:t>
            </a:r>
            <a:r>
              <a:rPr lang="vi-VN">
                <a:solidFill>
                  <a:schemeClr val="tx1"/>
                </a:solidFill>
                <a:latin typeface="+mj-lt"/>
              </a:rPr>
              <a:t>điện tử khác nhau, như máy quay video kỹ thuật số, một số máy in và máy scan, ổ cứng ngoài và các thiết bị ngoại vi khác</a:t>
            </a:r>
            <a:r>
              <a:rPr lang="vi-VN" smtClean="0">
                <a:solidFill>
                  <a:schemeClr val="tx1"/>
                </a:solidFill>
                <a:latin typeface="+mj-lt"/>
              </a:rPr>
              <a:t>.</a:t>
            </a:r>
            <a:endParaRPr lang="en-US" smtClean="0">
              <a:solidFill>
                <a:schemeClr val="tx1"/>
              </a:solidFill>
              <a:latin typeface="+mj-lt"/>
            </a:endParaRPr>
          </a:p>
          <a:p>
            <a:pPr algn="just"/>
            <a:r>
              <a:rPr lang="en-US" smtClean="0">
                <a:solidFill>
                  <a:schemeClr val="tx1"/>
                </a:solidFill>
                <a:latin typeface="+mj-lt"/>
              </a:rPr>
              <a:t>                - </a:t>
            </a:r>
            <a:r>
              <a:rPr lang="vi-VN" smtClean="0">
                <a:solidFill>
                  <a:schemeClr val="tx1"/>
                </a:solidFill>
                <a:latin typeface="+mj-lt"/>
              </a:rPr>
              <a:t>Các </a:t>
            </a:r>
            <a:r>
              <a:rPr lang="vi-VN">
                <a:solidFill>
                  <a:schemeClr val="tx1"/>
                </a:solidFill>
                <a:latin typeface="+mj-lt"/>
              </a:rPr>
              <a:t>thuật ngữ IEEE 1394 và FireWire thường đề cập đến những loại cáp, cổng và đầu nối được sử dụng để kết nối nhiều loại thiết bị ngoại vi này với máy tính.</a:t>
            </a:r>
            <a:endParaRPr lang="en-US">
              <a:solidFill>
                <a:schemeClr val="tx1"/>
              </a:solidFill>
              <a:latin typeface="+mj-lt"/>
            </a:endParaRPr>
          </a:p>
        </p:txBody>
      </p:sp>
      <p:pic>
        <p:nvPicPr>
          <p:cNvPr id="4" name="Picture 3"/>
          <p:cNvPicPr>
            <a:picLocks noChangeAspect="1"/>
          </p:cNvPicPr>
          <p:nvPr/>
        </p:nvPicPr>
        <p:blipFill>
          <a:blip r:embed="rId2"/>
          <a:stretch>
            <a:fillRect/>
          </a:stretch>
        </p:blipFill>
        <p:spPr>
          <a:xfrm>
            <a:off x="761311" y="2449932"/>
            <a:ext cx="2123430" cy="2188169"/>
          </a:xfrm>
          <a:prstGeom prst="rect">
            <a:avLst/>
          </a:prstGeom>
        </p:spPr>
      </p:pic>
      <p:pic>
        <p:nvPicPr>
          <p:cNvPr id="5" name="Picture 4"/>
          <p:cNvPicPr>
            <a:picLocks noChangeAspect="1"/>
          </p:cNvPicPr>
          <p:nvPr/>
        </p:nvPicPr>
        <p:blipFill>
          <a:blip r:embed="rId3"/>
          <a:stretch>
            <a:fillRect/>
          </a:stretch>
        </p:blipFill>
        <p:spPr>
          <a:xfrm>
            <a:off x="3260993" y="2449932"/>
            <a:ext cx="2126255" cy="2188169"/>
          </a:xfrm>
          <a:prstGeom prst="rect">
            <a:avLst/>
          </a:prstGeom>
        </p:spPr>
      </p:pic>
      <p:pic>
        <p:nvPicPr>
          <p:cNvPr id="6" name="Picture 5"/>
          <p:cNvPicPr>
            <a:picLocks noChangeAspect="1"/>
          </p:cNvPicPr>
          <p:nvPr/>
        </p:nvPicPr>
        <p:blipFill>
          <a:blip r:embed="rId4"/>
          <a:stretch>
            <a:fillRect/>
          </a:stretch>
        </p:blipFill>
        <p:spPr>
          <a:xfrm>
            <a:off x="5763498" y="2449931"/>
            <a:ext cx="2510169" cy="2188169"/>
          </a:xfrm>
          <a:prstGeom prst="rect">
            <a:avLst/>
          </a:prstGeom>
        </p:spPr>
      </p:pic>
    </p:spTree>
    <p:extLst>
      <p:ext uri="{BB962C8B-B14F-4D97-AF65-F5344CB8AC3E}">
        <p14:creationId xmlns:p14="http://schemas.microsoft.com/office/powerpoint/2010/main" val="211409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12003" y="141669"/>
            <a:ext cx="6898107"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mtClean="0"/>
              <a:t> </a:t>
            </a:r>
            <a:r>
              <a:rPr lang="en-US" smtClean="0">
                <a:latin typeface="+mj-lt"/>
              </a:rPr>
              <a:t>2. Tính năng và thiết bị hỗ trợ</a:t>
            </a:r>
            <a:endParaRPr>
              <a:latin typeface="+mj-lt"/>
            </a:endParaRPr>
          </a:p>
        </p:txBody>
      </p:sp>
      <p:sp>
        <p:nvSpPr>
          <p:cNvPr id="2" name="Text Placeholder 1"/>
          <p:cNvSpPr>
            <a:spLocks noGrp="1"/>
          </p:cNvSpPr>
          <p:nvPr>
            <p:ph type="body" idx="1"/>
          </p:nvPr>
        </p:nvSpPr>
        <p:spPr>
          <a:xfrm>
            <a:off x="749147" y="777670"/>
            <a:ext cx="7612655" cy="4157888"/>
          </a:xfrm>
        </p:spPr>
        <p:txBody>
          <a:bodyPr/>
          <a:lstStyle/>
          <a:p>
            <a:pPr algn="just"/>
            <a:r>
              <a:rPr lang="en-US" sz="1800" smtClean="0">
                <a:latin typeface="+mj-lt"/>
              </a:rPr>
              <a:t>       </a:t>
            </a:r>
            <a:r>
              <a:rPr lang="vi-VN" sz="1800" smtClean="0">
                <a:latin typeface="+mj-lt"/>
              </a:rPr>
              <a:t>FireWire </a:t>
            </a:r>
            <a:r>
              <a:rPr lang="vi-VN" sz="1800">
                <a:latin typeface="+mj-lt"/>
              </a:rPr>
              <a:t>được thiết kế để hỗ trợ theo kiểu plug-and-play, nghĩa là hệ điều hành tự động tìm thiết bị khi nó được cắm vào và yêu cầu cài đặt driver (nếu cần) để thiết bị hoạt động</a:t>
            </a:r>
            <a:r>
              <a:rPr lang="vi-VN" sz="1800" smtClean="0">
                <a:latin typeface="+mj-lt"/>
              </a:rPr>
              <a:t>.</a:t>
            </a:r>
            <a:endParaRPr lang="en-US" sz="1800" smtClean="0">
              <a:latin typeface="+mj-lt"/>
            </a:endParaRPr>
          </a:p>
          <a:p>
            <a:pPr algn="just"/>
            <a:r>
              <a:rPr lang="en-US" sz="1800" smtClean="0">
                <a:latin typeface="+mj-lt"/>
              </a:rPr>
              <a:t>       </a:t>
            </a:r>
            <a:r>
              <a:rPr lang="vi-VN" sz="1800" smtClean="0">
                <a:latin typeface="+mj-lt"/>
              </a:rPr>
              <a:t>IEEE </a:t>
            </a:r>
            <a:r>
              <a:rPr lang="vi-VN" sz="1800">
                <a:latin typeface="+mj-lt"/>
              </a:rPr>
              <a:t>1394 có thể hot swap, có nghĩa là cả máy tính mà thiết bị FireWire được kết nối cũng như bản thân các thiết bị đó không cần phải tắt trước khi chúng được kết nối hoặc ngắt kết nối</a:t>
            </a:r>
            <a:r>
              <a:rPr lang="vi-VN" sz="1800" smtClean="0">
                <a:latin typeface="+mj-lt"/>
              </a:rPr>
              <a:t>.</a:t>
            </a:r>
            <a:endParaRPr lang="en-US" sz="1800" smtClean="0">
              <a:latin typeface="+mj-lt"/>
            </a:endParaRPr>
          </a:p>
          <a:p>
            <a:pPr algn="just"/>
            <a:r>
              <a:rPr lang="en-US" sz="1800" smtClean="0">
                <a:latin typeface="+mj-lt"/>
              </a:rPr>
              <a:t>       </a:t>
            </a:r>
            <a:r>
              <a:rPr lang="vi-VN" sz="1800" smtClean="0">
                <a:latin typeface="+mj-lt"/>
              </a:rPr>
              <a:t>Tất </a:t>
            </a:r>
            <a:r>
              <a:rPr lang="vi-VN" sz="1800">
                <a:latin typeface="+mj-lt"/>
              </a:rPr>
              <a:t>cả các phiên bản </a:t>
            </a:r>
            <a:r>
              <a:rPr lang="vi-VN" sz="1800" smtClean="0">
                <a:latin typeface="+mj-lt"/>
              </a:rPr>
              <a:t>Windows đến </a:t>
            </a:r>
            <a:r>
              <a:rPr lang="vi-VN" sz="1800">
                <a:latin typeface="+mj-lt"/>
              </a:rPr>
              <a:t>Windows 10, cũng như macOS 8.6 trở lên, Linux và hầu hết các hệ điều hành khác, đều hỗ trợ FireWire</a:t>
            </a:r>
            <a:r>
              <a:rPr lang="vi-VN" smtClean="0"/>
              <a:t>.</a:t>
            </a:r>
            <a:endParaRPr lang="en-US" smtClean="0"/>
          </a:p>
          <a:p>
            <a:pPr algn="just"/>
            <a:r>
              <a:rPr lang="en-US" sz="1800" smtClean="0">
                <a:latin typeface="+mj-lt"/>
              </a:rPr>
              <a:t>       Tính năng tiện ích sao chép dữ liệu giữa các thiết bị.</a:t>
            </a:r>
            <a:endParaRPr lang="en-US" sz="1800">
              <a:latin typeface="+mj-lt"/>
            </a:endParaRPr>
          </a:p>
        </p:txBody>
      </p:sp>
      <p:sp>
        <p:nvSpPr>
          <p:cNvPr id="359" name="Google Shape;359;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2349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2" name="Title 1"/>
          <p:cNvSpPr>
            <a:spLocks noGrp="1"/>
          </p:cNvSpPr>
          <p:nvPr>
            <p:ph type="title"/>
          </p:nvPr>
        </p:nvSpPr>
        <p:spPr>
          <a:xfrm>
            <a:off x="739533" y="0"/>
            <a:ext cx="7757424" cy="636000"/>
          </a:xfrm>
        </p:spPr>
        <p:txBody>
          <a:bodyPr/>
          <a:lstStyle/>
          <a:p>
            <a:pPr lvl="0"/>
            <a:r>
              <a:rPr lang="en-US" sz="3200"/>
              <a:t/>
            </a:r>
            <a:br>
              <a:rPr lang="en-US" sz="3200"/>
            </a:br>
            <a:r>
              <a:rPr lang="en-US" sz="3200" smtClean="0">
                <a:latin typeface="+mj-lt"/>
              </a:rPr>
              <a:t>3. các phiên bản chuẩn kết nối firewire</a:t>
            </a:r>
            <a:endParaRPr lang="en-US" sz="3200">
              <a:latin typeface="+mj-lt"/>
            </a:endParaRPr>
          </a:p>
        </p:txBody>
      </p:sp>
      <p:sp>
        <p:nvSpPr>
          <p:cNvPr id="401" name="Google Shape;401;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Text Placeholder 3"/>
          <p:cNvSpPr>
            <a:spLocks noGrp="1"/>
          </p:cNvSpPr>
          <p:nvPr>
            <p:ph type="body" idx="1"/>
          </p:nvPr>
        </p:nvSpPr>
        <p:spPr>
          <a:xfrm>
            <a:off x="539827" y="535101"/>
            <a:ext cx="8016948" cy="4277523"/>
          </a:xfrm>
        </p:spPr>
        <p:txBody>
          <a:bodyPr/>
          <a:lstStyle/>
          <a:p>
            <a:pPr algn="just"/>
            <a:r>
              <a:rPr lang="en-US" smtClean="0"/>
              <a:t>    </a:t>
            </a:r>
            <a:r>
              <a:rPr lang="vi-VN" sz="1800" smtClean="0"/>
              <a:t>FireWire </a:t>
            </a:r>
            <a:r>
              <a:rPr lang="vi-VN" sz="1800"/>
              <a:t>400, được phát hành vào năm 1995. Nó sử dụng đầu nối sáu chân và có thể truyền dữ liệu ở tốc độ 100, 200 hoặc 400 Mbps </a:t>
            </a:r>
            <a:r>
              <a:rPr lang="vi-VN" sz="1800" smtClean="0"/>
              <a:t>trên </a:t>
            </a:r>
            <a:r>
              <a:rPr lang="vi-VN" sz="1800"/>
              <a:t>cáp dài tới 4,5 mét. Các chế độ truyền dữ liệu này thường được gọi là S100, S200 và S400</a:t>
            </a:r>
            <a:r>
              <a:rPr lang="vi-VN" sz="1800" smtClean="0"/>
              <a:t>.</a:t>
            </a:r>
            <a:endParaRPr lang="en-US" sz="1800" smtClean="0"/>
          </a:p>
          <a:p>
            <a:pPr algn="just"/>
            <a:r>
              <a:rPr lang="en-US" sz="1800" smtClean="0">
                <a:latin typeface="+mj-lt"/>
              </a:rPr>
              <a:t>     </a:t>
            </a:r>
            <a:r>
              <a:rPr lang="vi-VN" sz="1800" smtClean="0">
                <a:latin typeface="+mj-lt"/>
              </a:rPr>
              <a:t>Năm </a:t>
            </a:r>
            <a:r>
              <a:rPr lang="vi-VN" sz="1800">
                <a:latin typeface="+mj-lt"/>
              </a:rPr>
              <a:t>2000, IEEE 1394a được phát hành. Nó cung cấp các tính năng cải tiến bao gồm chế độ tiết kiệm năng lượng. IEEE 1394a sử dụng đầu nối 4 chân thay vì 6 </a:t>
            </a:r>
            <a:r>
              <a:rPr lang="vi-VN" sz="1800" smtClean="0">
                <a:latin typeface="+mj-lt"/>
              </a:rPr>
              <a:t>chân </a:t>
            </a:r>
            <a:r>
              <a:rPr lang="vi-VN" sz="1800">
                <a:latin typeface="+mj-lt"/>
              </a:rPr>
              <a:t>tồn tại trong FireWire 400, vì nó không bao gồm đầu nối </a:t>
            </a:r>
            <a:r>
              <a:rPr lang="vi-VN" sz="1800" smtClean="0">
                <a:latin typeface="+mj-lt"/>
              </a:rPr>
              <a:t>nguồn</a:t>
            </a:r>
            <a:r>
              <a:rPr lang="en-US" sz="1800" smtClean="0">
                <a:latin typeface="+mj-lt"/>
              </a:rPr>
              <a:t>.</a:t>
            </a:r>
            <a:endParaRPr lang="en-US" sz="1800">
              <a:latin typeface="+mj-lt"/>
            </a:endParaRPr>
          </a:p>
        </p:txBody>
      </p:sp>
      <p:pic>
        <p:nvPicPr>
          <p:cNvPr id="5" name="Picture 4"/>
          <p:cNvPicPr>
            <a:picLocks noChangeAspect="1"/>
          </p:cNvPicPr>
          <p:nvPr/>
        </p:nvPicPr>
        <p:blipFill>
          <a:blip r:embed="rId3"/>
          <a:stretch>
            <a:fillRect/>
          </a:stretch>
        </p:blipFill>
        <p:spPr>
          <a:xfrm>
            <a:off x="923149" y="2941505"/>
            <a:ext cx="3009178" cy="1718377"/>
          </a:xfrm>
          <a:prstGeom prst="rect">
            <a:avLst/>
          </a:prstGeom>
        </p:spPr>
      </p:pic>
      <p:pic>
        <p:nvPicPr>
          <p:cNvPr id="6" name="Picture 5"/>
          <p:cNvPicPr>
            <a:picLocks noChangeAspect="1"/>
          </p:cNvPicPr>
          <p:nvPr/>
        </p:nvPicPr>
        <p:blipFill>
          <a:blip r:embed="rId4"/>
          <a:stretch>
            <a:fillRect/>
          </a:stretch>
        </p:blipFill>
        <p:spPr>
          <a:xfrm>
            <a:off x="4315648" y="2941504"/>
            <a:ext cx="3443896" cy="1718377"/>
          </a:xfrm>
          <a:prstGeom prst="rect">
            <a:avLst/>
          </a:prstGeom>
        </p:spPr>
      </p:pic>
    </p:spTree>
    <p:extLst>
      <p:ext uri="{BB962C8B-B14F-4D97-AF65-F5344CB8AC3E}">
        <p14:creationId xmlns:p14="http://schemas.microsoft.com/office/powerpoint/2010/main" val="3220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barn(inVertical)">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273872"/>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endParaRPr/>
          </a:p>
        </p:txBody>
      </p:sp>
      <p:sp>
        <p:nvSpPr>
          <p:cNvPr id="3" name="Text Placeholder 2"/>
          <p:cNvSpPr>
            <a:spLocks noGrp="1"/>
          </p:cNvSpPr>
          <p:nvPr>
            <p:ph type="body" idx="1"/>
          </p:nvPr>
        </p:nvSpPr>
        <p:spPr>
          <a:xfrm>
            <a:off x="514463" y="423581"/>
            <a:ext cx="7954177" cy="4102802"/>
          </a:xfrm>
        </p:spPr>
        <p:txBody>
          <a:bodyPr/>
          <a:lstStyle/>
          <a:p>
            <a:pPr algn="just"/>
            <a:r>
              <a:rPr lang="en-US" smtClean="0"/>
              <a:t>      </a:t>
            </a:r>
            <a:r>
              <a:rPr lang="vi-VN" sz="1800" smtClean="0">
                <a:latin typeface="+mj-lt"/>
              </a:rPr>
              <a:t>Chỉ </a:t>
            </a:r>
            <a:r>
              <a:rPr lang="vi-VN" sz="1800">
                <a:latin typeface="+mj-lt"/>
              </a:rPr>
              <a:t>hai năm sau, IEEE 1394b, được gọi là FireWire 800 hoặc S800, ra đời. Phiên bản IEEE 1394a 9 chân này hỗ trợ tốc độ truyền lên đến 800 Mbps trên dây cáp có chiều dài </a:t>
            </a:r>
            <a:r>
              <a:rPr lang="vi-VN" sz="1800" smtClean="0">
                <a:latin typeface="+mj-lt"/>
              </a:rPr>
              <a:t>lên </a:t>
            </a:r>
            <a:r>
              <a:rPr lang="vi-VN" sz="1800">
                <a:latin typeface="+mj-lt"/>
              </a:rPr>
              <a:t>đến 100 mét</a:t>
            </a:r>
            <a:r>
              <a:rPr lang="vi-VN" sz="1800" smtClean="0">
                <a:latin typeface="+mj-lt"/>
              </a:rPr>
              <a:t>.</a:t>
            </a:r>
            <a:endParaRPr lang="en-US" sz="1800" smtClean="0">
              <a:latin typeface="+mj-lt"/>
            </a:endParaRPr>
          </a:p>
          <a:p>
            <a:pPr algn="just"/>
            <a:r>
              <a:rPr lang="en-US" sz="1800" smtClean="0">
                <a:latin typeface="+mj-lt"/>
              </a:rPr>
              <a:t>       </a:t>
            </a:r>
            <a:r>
              <a:rPr lang="vi-VN" sz="1800" smtClean="0">
                <a:latin typeface="+mj-lt"/>
              </a:rPr>
              <a:t>Vào </a:t>
            </a:r>
            <a:r>
              <a:rPr lang="vi-VN" sz="1800">
                <a:latin typeface="+mj-lt"/>
              </a:rPr>
              <a:t>cuối những năm 2000, FireWire S1600 và S3200 đã được phát hành. Chúng hỗ trợ tốc độ truyền tương ứng là 1572 Mbps và 3145 Mbps. Tuy nhiên, rất ít thiết bị loại này được phát </a:t>
            </a:r>
            <a:r>
              <a:rPr lang="vi-VN" sz="1800" smtClean="0">
                <a:latin typeface="+mj-lt"/>
              </a:rPr>
              <a:t>hành</a:t>
            </a:r>
            <a:r>
              <a:rPr lang="en-US" sz="1800" smtClean="0">
                <a:latin typeface="+mj-lt"/>
              </a:rPr>
              <a:t>.</a:t>
            </a:r>
          </a:p>
          <a:p>
            <a:pPr algn="just"/>
            <a:r>
              <a:rPr lang="en-US" sz="1800" smtClean="0">
                <a:latin typeface="+mj-lt"/>
              </a:rPr>
              <a:t>       </a:t>
            </a:r>
            <a:r>
              <a:rPr lang="vi-VN" sz="1800" smtClean="0">
                <a:latin typeface="+mj-lt"/>
              </a:rPr>
              <a:t>Năm </a:t>
            </a:r>
            <a:r>
              <a:rPr lang="vi-VN" sz="1800">
                <a:latin typeface="+mj-lt"/>
              </a:rPr>
              <a:t>2011, Apple bắt đầu thay thế </a:t>
            </a:r>
            <a:r>
              <a:rPr lang="en-US" sz="1800" smtClean="0">
                <a:latin typeface="+mj-lt"/>
              </a:rPr>
              <a:t> </a:t>
            </a:r>
          </a:p>
          <a:p>
            <a:pPr marL="76200" indent="0" algn="just">
              <a:buNone/>
            </a:pPr>
            <a:r>
              <a:rPr lang="en-US" sz="1800" smtClean="0">
                <a:latin typeface="+mj-lt"/>
              </a:rPr>
              <a:t>       </a:t>
            </a:r>
            <a:r>
              <a:rPr lang="vi-VN" sz="1800" smtClean="0">
                <a:latin typeface="+mj-lt"/>
              </a:rPr>
              <a:t>FireWire </a:t>
            </a:r>
            <a:r>
              <a:rPr lang="vi-VN" sz="1800">
                <a:latin typeface="+mj-lt"/>
              </a:rPr>
              <a:t>bằng </a:t>
            </a:r>
            <a:r>
              <a:rPr lang="vi-VN" sz="1800" smtClean="0">
                <a:latin typeface="+mj-lt"/>
              </a:rPr>
              <a:t>Thunderbolt</a:t>
            </a:r>
            <a:r>
              <a:rPr lang="en-US" sz="1800" smtClean="0">
                <a:latin typeface="+mj-lt"/>
              </a:rPr>
              <a:t> có tốc độ</a:t>
            </a:r>
          </a:p>
          <a:p>
            <a:pPr marL="76200" indent="0" algn="just">
              <a:buNone/>
            </a:pPr>
            <a:r>
              <a:rPr lang="vi-VN" sz="1800">
                <a:latin typeface="+mj-lt"/>
              </a:rPr>
              <a:t> </a:t>
            </a:r>
            <a:r>
              <a:rPr lang="en-US" sz="1800" smtClean="0">
                <a:latin typeface="+mj-lt"/>
              </a:rPr>
              <a:t>      </a:t>
            </a:r>
            <a:r>
              <a:rPr lang="vi-VN" sz="1800" smtClean="0">
                <a:latin typeface="+mj-lt"/>
              </a:rPr>
              <a:t>nhanh</a:t>
            </a:r>
            <a:r>
              <a:rPr lang="en-US" sz="1800">
                <a:latin typeface="+mj-lt"/>
              </a:rPr>
              <a:t> </a:t>
            </a:r>
            <a:r>
              <a:rPr lang="vi-VN" sz="1800" smtClean="0">
                <a:latin typeface="+mj-lt"/>
              </a:rPr>
              <a:t>hơn nhiều</a:t>
            </a:r>
            <a:r>
              <a:rPr lang="en-US" sz="1800" smtClean="0">
                <a:latin typeface="+mj-lt"/>
              </a:rPr>
              <a:t>.</a:t>
            </a:r>
            <a:endParaRPr lang="en-US" sz="1800">
              <a:latin typeface="+mj-lt"/>
            </a:endParaRPr>
          </a:p>
        </p:txBody>
      </p:sp>
      <p:sp>
        <p:nvSpPr>
          <p:cNvPr id="359" name="Google Shape;359;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5" name="Picture 4"/>
          <p:cNvPicPr>
            <a:picLocks noChangeAspect="1"/>
          </p:cNvPicPr>
          <p:nvPr/>
        </p:nvPicPr>
        <p:blipFill>
          <a:blip r:embed="rId3"/>
          <a:stretch>
            <a:fillRect/>
          </a:stretch>
        </p:blipFill>
        <p:spPr>
          <a:xfrm>
            <a:off x="5067694" y="2297823"/>
            <a:ext cx="2809366" cy="2228560"/>
          </a:xfrm>
          <a:prstGeom prst="rect">
            <a:avLst/>
          </a:prstGeom>
        </p:spPr>
      </p:pic>
    </p:spTree>
    <p:extLst>
      <p:ext uri="{BB962C8B-B14F-4D97-AF65-F5344CB8AC3E}">
        <p14:creationId xmlns:p14="http://schemas.microsoft.com/office/powerpoint/2010/main" val="1782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0098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mtClean="0"/>
              <a:t> 4. Ưu , nhược điểm</a:t>
            </a:r>
            <a:endParaRPr/>
          </a:p>
        </p:txBody>
      </p:sp>
      <p:sp>
        <p:nvSpPr>
          <p:cNvPr id="2" name="Text Placeholder 1"/>
          <p:cNvSpPr>
            <a:spLocks noGrp="1"/>
          </p:cNvSpPr>
          <p:nvPr>
            <p:ph type="body" idx="1"/>
          </p:nvPr>
        </p:nvSpPr>
        <p:spPr>
          <a:xfrm>
            <a:off x="286439" y="636000"/>
            <a:ext cx="8086379" cy="4176624"/>
          </a:xfrm>
        </p:spPr>
        <p:txBody>
          <a:bodyPr/>
          <a:lstStyle/>
          <a:p>
            <a:pPr algn="just"/>
            <a:r>
              <a:rPr lang="en-US" smtClean="0">
                <a:solidFill>
                  <a:srgbClr val="FF0000"/>
                </a:solidFill>
                <a:latin typeface="+mj-lt"/>
              </a:rPr>
              <a:t>Ưu điểm</a:t>
            </a:r>
            <a:r>
              <a:rPr lang="en-US" smtClean="0"/>
              <a:t>:- </a:t>
            </a:r>
            <a:r>
              <a:rPr lang="vi-VN" sz="1800" smtClean="0">
                <a:latin typeface="+mj-lt"/>
              </a:rPr>
              <a:t>Mặc </a:t>
            </a:r>
            <a:r>
              <a:rPr lang="vi-VN" sz="1800">
                <a:latin typeface="+mj-lt"/>
              </a:rPr>
              <a:t>dù cáp FireWire đắt hơn các phương thức kết nối khác, nhưng nó mang một số lợi thế, không kém phần quan trọng là tốc độ, giúp nó hữu </a:t>
            </a:r>
            <a:r>
              <a:rPr lang="vi-VN" sz="1800" smtClean="0">
                <a:latin typeface="+mj-lt"/>
              </a:rPr>
              <a:t>ích trong </a:t>
            </a:r>
            <a:r>
              <a:rPr lang="vi-VN" sz="1800">
                <a:latin typeface="+mj-lt"/>
              </a:rPr>
              <a:t>kết nối máy quay và các thiết bị đa phương tiện khác</a:t>
            </a:r>
            <a:r>
              <a:rPr lang="vi-VN" sz="1800" smtClean="0">
                <a:latin typeface="+mj-lt"/>
              </a:rPr>
              <a:t>.</a:t>
            </a:r>
            <a:endParaRPr lang="en-US" sz="1800" smtClean="0">
              <a:latin typeface="+mj-lt"/>
            </a:endParaRPr>
          </a:p>
          <a:p>
            <a:pPr marL="76200" indent="-20638" algn="just">
              <a:buNone/>
            </a:pPr>
            <a:r>
              <a:rPr lang="en-US" sz="1800" smtClean="0">
                <a:latin typeface="+mj-lt"/>
              </a:rPr>
              <a:t>                            - </a:t>
            </a:r>
            <a:r>
              <a:rPr lang="vi-VN" sz="1800">
                <a:latin typeface="+mj-lt"/>
              </a:rPr>
              <a:t>Một lợi </a:t>
            </a:r>
            <a:r>
              <a:rPr lang="vi-VN" sz="1800" smtClean="0">
                <a:latin typeface="+mj-lt"/>
              </a:rPr>
              <a:t>ích </a:t>
            </a:r>
            <a:r>
              <a:rPr lang="vi-VN" sz="1800">
                <a:latin typeface="+mj-lt"/>
              </a:rPr>
              <a:t>khác là cáp truyền năng lượng cùng lúc </a:t>
            </a:r>
            <a:r>
              <a:rPr lang="vi-VN" sz="1800" smtClean="0">
                <a:latin typeface="+mj-lt"/>
              </a:rPr>
              <a:t>với</a:t>
            </a:r>
            <a:r>
              <a:rPr lang="en-US" sz="1800" smtClean="0">
                <a:latin typeface="+mj-lt"/>
              </a:rPr>
              <a:t> vi</a:t>
            </a:r>
            <a:r>
              <a:rPr lang="vi-VN" sz="1800" smtClean="0">
                <a:latin typeface="+mj-lt"/>
              </a:rPr>
              <a:t>ệc </a:t>
            </a:r>
            <a:r>
              <a:rPr lang="en-US" sz="1800" smtClean="0">
                <a:latin typeface="+mj-lt"/>
              </a:rPr>
              <a:t>   </a:t>
            </a:r>
            <a:r>
              <a:rPr lang="vi-VN" sz="1800" smtClean="0">
                <a:latin typeface="+mj-lt"/>
              </a:rPr>
              <a:t>truyền </a:t>
            </a:r>
            <a:r>
              <a:rPr lang="vi-VN" sz="1800">
                <a:latin typeface="+mj-lt"/>
              </a:rPr>
              <a:t>dữ liệu, điều đó có nghĩa là có </a:t>
            </a:r>
            <a:r>
              <a:rPr lang="vi-VN" sz="1800" smtClean="0">
                <a:latin typeface="+mj-lt"/>
              </a:rPr>
              <a:t>ít </a:t>
            </a:r>
            <a:r>
              <a:rPr lang="vi-VN" sz="1800">
                <a:latin typeface="+mj-lt"/>
              </a:rPr>
              <a:t>điểm năng lượng nguy hiểm tiềm tàng hơn và </a:t>
            </a:r>
            <a:r>
              <a:rPr lang="vi-VN" sz="1800" smtClean="0">
                <a:latin typeface="+mj-lt"/>
              </a:rPr>
              <a:t>có </a:t>
            </a:r>
            <a:r>
              <a:rPr lang="vi-VN" sz="1800">
                <a:latin typeface="+mj-lt"/>
              </a:rPr>
              <a:t>thể sạc và đồng bộ hóa thiết bị cùng một lúc</a:t>
            </a:r>
            <a:r>
              <a:rPr lang="vi-VN" sz="1800" smtClean="0">
                <a:latin typeface="+mj-lt"/>
              </a:rPr>
              <a:t>.</a:t>
            </a:r>
            <a:endParaRPr lang="en-US" sz="1800" smtClean="0">
              <a:latin typeface="+mj-lt"/>
            </a:endParaRPr>
          </a:p>
          <a:p>
            <a:pPr marL="76200" indent="0" algn="just">
              <a:buNone/>
            </a:pPr>
            <a:r>
              <a:rPr lang="en-US" sz="1800">
                <a:latin typeface="+mj-lt"/>
              </a:rPr>
              <a:t> </a:t>
            </a:r>
            <a:r>
              <a:rPr lang="en-US" sz="1800" smtClean="0">
                <a:latin typeface="+mj-lt"/>
              </a:rPr>
              <a:t>                          - </a:t>
            </a:r>
            <a:r>
              <a:rPr lang="en-US" sz="1800">
                <a:latin typeface="+mj-lt"/>
              </a:rPr>
              <a:t>Ngoài ra, vì FireWire 800 có thể hoạt động tới 100 mét, nên nó có thể hữu </a:t>
            </a:r>
            <a:r>
              <a:rPr lang="en-US" sz="1800" smtClean="0">
                <a:latin typeface="+mj-lt"/>
              </a:rPr>
              <a:t>ích </a:t>
            </a:r>
            <a:r>
              <a:rPr lang="en-US" sz="1800">
                <a:latin typeface="+mj-lt"/>
              </a:rPr>
              <a:t>trên các phòng lớn hoặc để tạo kết nối giữa các phòng</a:t>
            </a:r>
            <a:r>
              <a:rPr lang="en-US" sz="1800" smtClean="0">
                <a:latin typeface="+mj-lt"/>
              </a:rPr>
              <a:t>.</a:t>
            </a:r>
          </a:p>
          <a:p>
            <a:pPr marL="76200" indent="0" algn="just">
              <a:buNone/>
            </a:pPr>
            <a:r>
              <a:rPr lang="en-US" sz="1800" smtClean="0">
                <a:latin typeface="+mj-lt"/>
              </a:rPr>
              <a:t>   </a:t>
            </a:r>
            <a:r>
              <a:rPr lang="en-US" smtClean="0">
                <a:solidFill>
                  <a:srgbClr val="FF0000"/>
                </a:solidFill>
                <a:latin typeface="+mj-lt"/>
              </a:rPr>
              <a:t>Nhược điểm </a:t>
            </a:r>
            <a:r>
              <a:rPr lang="en-US" sz="1800" smtClean="0">
                <a:latin typeface="+mj-lt"/>
              </a:rPr>
              <a:t>: - Giá thành có phần cao , thiết kế không có sự đổi mới.</a:t>
            </a:r>
          </a:p>
          <a:p>
            <a:pPr marL="76200" indent="0">
              <a:buNone/>
            </a:pPr>
            <a:r>
              <a:rPr lang="en-US" sz="1800" smtClean="0">
                <a:latin typeface="+mj-lt"/>
              </a:rPr>
              <a:t> </a:t>
            </a:r>
            <a:r>
              <a:rPr lang="en-US" sz="1800">
                <a:latin typeface="+mj-lt"/>
              </a:rPr>
              <a:t/>
            </a:r>
            <a:br>
              <a:rPr lang="en-US" sz="1800">
                <a:latin typeface="+mj-lt"/>
              </a:rPr>
            </a:br>
            <a:endParaRPr lang="en-US" sz="1800">
              <a:latin typeface="+mj-lt"/>
            </a:endParaRPr>
          </a:p>
        </p:txBody>
      </p:sp>
      <p:sp>
        <p:nvSpPr>
          <p:cNvPr id="359" name="Google Shape;359;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11405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1000"/>
                                        <p:tgtEl>
                                          <p:spTgt spid="2">
                                            <p:txEl>
                                              <p:pRg st="2" end="2"/>
                                            </p:txEl>
                                          </p:spTgt>
                                        </p:tgtEl>
                                      </p:cBhvr>
                                    </p:animEffect>
                                    <p:anim calcmode="lin" valueType="num">
                                      <p:cBhvr>
                                        <p:cTn id="2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341378" y="858232"/>
            <a:ext cx="4111377" cy="4094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smtClean="0">
                <a:latin typeface="+mj-lt"/>
              </a:rPr>
              <a:t>C</a:t>
            </a:r>
            <a:r>
              <a:rPr lang="en" sz="4000" smtClean="0">
                <a:latin typeface="+mj-lt"/>
              </a:rPr>
              <a:t>ấu trúc</a:t>
            </a:r>
            <a:endParaRPr sz="4000">
              <a:latin typeface="+mj-lt"/>
            </a:endParaRPr>
          </a:p>
        </p:txBody>
      </p:sp>
      <p:sp>
        <p:nvSpPr>
          <p:cNvPr id="211" name="Google Shape;211;p17"/>
          <p:cNvSpPr txBox="1">
            <a:spLocks noGrp="1"/>
          </p:cNvSpPr>
          <p:nvPr>
            <p:ph type="subTitle" idx="4294967295"/>
          </p:nvPr>
        </p:nvSpPr>
        <p:spPr>
          <a:xfrm>
            <a:off x="1236518" y="1267690"/>
            <a:ext cx="6418132" cy="3169227"/>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Tx/>
              <a:buChar char="-"/>
            </a:pPr>
            <a:r>
              <a:rPr lang="en-US" b="1" smtClean="0">
                <a:latin typeface="+mj-lt"/>
              </a:rPr>
              <a:t>Khái niệm </a:t>
            </a:r>
          </a:p>
          <a:p>
            <a:pPr marL="285750" lvl="0" indent="-285750" algn="l" rtl="0">
              <a:spcBef>
                <a:spcPts val="600"/>
              </a:spcBef>
              <a:spcAft>
                <a:spcPts val="0"/>
              </a:spcAft>
              <a:buFontTx/>
              <a:buChar char="-"/>
            </a:pPr>
            <a:r>
              <a:rPr lang="en-US" b="1" smtClean="0">
                <a:latin typeface="+mj-lt"/>
              </a:rPr>
              <a:t>Cấu tạo</a:t>
            </a:r>
          </a:p>
          <a:p>
            <a:pPr marL="285750" lvl="0" indent="-285750" algn="l" rtl="0">
              <a:spcBef>
                <a:spcPts val="600"/>
              </a:spcBef>
              <a:spcAft>
                <a:spcPts val="0"/>
              </a:spcAft>
              <a:buFontTx/>
              <a:buChar char="-"/>
            </a:pPr>
            <a:r>
              <a:rPr lang="en-US" b="1" smtClean="0">
                <a:latin typeface="+mj-lt"/>
              </a:rPr>
              <a:t>Các phiên bản chuẩn kết nối</a:t>
            </a:r>
          </a:p>
          <a:p>
            <a:pPr marL="285750" lvl="0" indent="-285750" algn="l" rtl="0">
              <a:spcBef>
                <a:spcPts val="600"/>
              </a:spcBef>
              <a:spcAft>
                <a:spcPts val="0"/>
              </a:spcAft>
              <a:buFontTx/>
              <a:buChar char="-"/>
            </a:pPr>
            <a:r>
              <a:rPr lang="vi-VN" b="1" smtClean="0">
                <a:latin typeface="+mj-lt"/>
              </a:rPr>
              <a:t>Ư</a:t>
            </a:r>
            <a:r>
              <a:rPr lang="en-US" b="1" smtClean="0">
                <a:latin typeface="+mj-lt"/>
              </a:rPr>
              <a:t>u nhược điểm </a:t>
            </a:r>
          </a:p>
          <a:p>
            <a:pPr marL="285750" lvl="0" indent="-285750" algn="l" rtl="0">
              <a:spcBef>
                <a:spcPts val="600"/>
              </a:spcBef>
              <a:spcAft>
                <a:spcPts val="0"/>
              </a:spcAft>
              <a:buFontTx/>
              <a:buChar char="-"/>
            </a:pPr>
            <a:r>
              <a:rPr lang="en-US" b="1" smtClean="0">
                <a:latin typeface="+mj-lt"/>
              </a:rPr>
              <a:t>Thông tin khác</a:t>
            </a:r>
          </a:p>
          <a:p>
            <a:pPr marL="0" lvl="0" indent="0" algn="l" rtl="0">
              <a:spcBef>
                <a:spcPts val="600"/>
              </a:spcBef>
              <a:spcAft>
                <a:spcPts val="0"/>
              </a:spcAft>
              <a:buNone/>
            </a:pPr>
            <a:endParaRPr lang="en-US" sz="2000" b="1" smtClean="0">
              <a:latin typeface="+mj-lt"/>
            </a:endParaRPr>
          </a:p>
          <a:p>
            <a:pPr marL="285750" lvl="0" indent="-285750" algn="l" rtl="0">
              <a:spcBef>
                <a:spcPts val="600"/>
              </a:spcBef>
              <a:spcAft>
                <a:spcPts val="0"/>
              </a:spcAft>
              <a:buFontTx/>
              <a:buChar char="-"/>
            </a:pPr>
            <a:endParaRPr sz="2000" b="1">
              <a:latin typeface="+mj-lt"/>
            </a:endParaRPr>
          </a:p>
        </p:txBody>
      </p:sp>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500" fill="hold"/>
                                        <p:tgtEl>
                                          <p:spTgt spid="2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1">
                                            <p:txEl>
                                              <p:pRg st="1" end="1"/>
                                            </p:txEl>
                                          </p:spTgt>
                                        </p:tgtEl>
                                        <p:attrNameLst>
                                          <p:attrName>style.visibility</p:attrName>
                                        </p:attrNameLst>
                                      </p:cBhvr>
                                      <p:to>
                                        <p:strVal val="visible"/>
                                      </p:to>
                                    </p:set>
                                    <p:anim calcmode="lin" valueType="num">
                                      <p:cBhvr additive="base">
                                        <p:cTn id="13" dur="500" fill="hold"/>
                                        <p:tgtEl>
                                          <p:spTgt spid="2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1">
                                            <p:txEl>
                                              <p:pRg st="2" end="2"/>
                                            </p:txEl>
                                          </p:spTgt>
                                        </p:tgtEl>
                                        <p:attrNameLst>
                                          <p:attrName>style.visibility</p:attrName>
                                        </p:attrNameLst>
                                      </p:cBhvr>
                                      <p:to>
                                        <p:strVal val="visible"/>
                                      </p:to>
                                    </p:set>
                                    <p:anim calcmode="lin" valueType="num">
                                      <p:cBhvr additive="base">
                                        <p:cTn id="19" dur="500" fill="hold"/>
                                        <p:tgtEl>
                                          <p:spTgt spid="2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1">
                                            <p:txEl>
                                              <p:pRg st="3" end="3"/>
                                            </p:txEl>
                                          </p:spTgt>
                                        </p:tgtEl>
                                        <p:attrNameLst>
                                          <p:attrName>style.visibility</p:attrName>
                                        </p:attrNameLst>
                                      </p:cBhvr>
                                      <p:to>
                                        <p:strVal val="visible"/>
                                      </p:to>
                                    </p:set>
                                    <p:anim calcmode="lin" valueType="num">
                                      <p:cBhvr additive="base">
                                        <p:cTn id="25" dur="500" fill="hold"/>
                                        <p:tgtEl>
                                          <p:spTgt spid="2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1">
                                            <p:txEl>
                                              <p:pRg st="4" end="4"/>
                                            </p:txEl>
                                          </p:spTgt>
                                        </p:tgtEl>
                                        <p:attrNameLst>
                                          <p:attrName>style.visibility</p:attrName>
                                        </p:attrNameLst>
                                      </p:cBhvr>
                                      <p:to>
                                        <p:strVal val="visible"/>
                                      </p:to>
                                    </p:set>
                                    <p:anim calcmode="lin" valueType="num">
                                      <p:cBhvr additive="base">
                                        <p:cTn id="31" dur="500" fill="hold"/>
                                        <p:tgtEl>
                                          <p:spTgt spid="2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496" name="Google Shape;496;p42"/>
          <p:cNvSpPr txBox="1">
            <a:spLocks noGrp="1"/>
          </p:cNvSpPr>
          <p:nvPr>
            <p:ph type="title"/>
          </p:nvPr>
        </p:nvSpPr>
        <p:spPr>
          <a:xfrm>
            <a:off x="978953" y="284889"/>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latin typeface="+mj-lt"/>
              </a:rPr>
              <a:t>5. </a:t>
            </a:r>
            <a:r>
              <a:rPr lang="en-US" smtClean="0">
                <a:latin typeface="+mj-lt"/>
              </a:rPr>
              <a:t>T</a:t>
            </a:r>
            <a:r>
              <a:rPr lang="en" smtClean="0">
                <a:latin typeface="+mj-lt"/>
              </a:rPr>
              <a:t>hông tin khác</a:t>
            </a:r>
            <a:endParaRPr>
              <a:latin typeface="+mj-lt"/>
            </a:endParaRPr>
          </a:p>
        </p:txBody>
      </p:sp>
      <p:sp>
        <p:nvSpPr>
          <p:cNvPr id="497" name="Google Shape;497;p42"/>
          <p:cNvSpPr txBox="1">
            <a:spLocks noGrp="1"/>
          </p:cNvSpPr>
          <p:nvPr>
            <p:ph type="sldNum" idx="12"/>
          </p:nvPr>
        </p:nvSpPr>
        <p:spPr/>
        <p:txBody>
          <a:bodyPr/>
          <a:lstStyle/>
          <a:p>
            <a:pPr lvl="0"/>
            <a:fld id="{00000000-1234-1234-1234-123412341234}" type="slidenum">
              <a:rPr lang="en" smtClean="0"/>
              <a:pPr lvl="0"/>
              <a:t>30</a:t>
            </a:fld>
            <a:endParaRPr lang="en"/>
          </a:p>
        </p:txBody>
      </p:sp>
      <p:sp>
        <p:nvSpPr>
          <p:cNvPr id="518" name="Google Shape;518;p42"/>
          <p:cNvSpPr txBox="1"/>
          <p:nvPr/>
        </p:nvSpPr>
        <p:spPr>
          <a:xfrm>
            <a:off x="978953" y="920889"/>
            <a:ext cx="6732854" cy="364009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endParaRPr sz="900">
              <a:solidFill>
                <a:schemeClr val="dk2"/>
              </a:solidFill>
              <a:latin typeface="Hind"/>
              <a:ea typeface="Hind"/>
              <a:cs typeface="Hind"/>
              <a:sym typeface="Hind"/>
            </a:endParaRPr>
          </a:p>
        </p:txBody>
      </p:sp>
      <p:pic>
        <p:nvPicPr>
          <p:cNvPr id="6" name="Picture 5"/>
          <p:cNvPicPr>
            <a:picLocks noChangeAspect="1"/>
          </p:cNvPicPr>
          <p:nvPr/>
        </p:nvPicPr>
        <p:blipFill>
          <a:blip r:embed="rId3"/>
          <a:stretch>
            <a:fillRect/>
          </a:stretch>
        </p:blipFill>
        <p:spPr>
          <a:xfrm>
            <a:off x="978953" y="1062037"/>
            <a:ext cx="2286000" cy="3004564"/>
          </a:xfrm>
          <a:prstGeom prst="rect">
            <a:avLst/>
          </a:prstGeom>
        </p:spPr>
      </p:pic>
      <p:pic>
        <p:nvPicPr>
          <p:cNvPr id="7" name="Picture 6"/>
          <p:cNvPicPr>
            <a:picLocks noChangeAspect="1"/>
          </p:cNvPicPr>
          <p:nvPr/>
        </p:nvPicPr>
        <p:blipFill>
          <a:blip r:embed="rId4"/>
          <a:stretch>
            <a:fillRect/>
          </a:stretch>
        </p:blipFill>
        <p:spPr>
          <a:xfrm>
            <a:off x="3448050" y="1062037"/>
            <a:ext cx="2247900" cy="3019425"/>
          </a:xfrm>
          <a:prstGeom prst="rect">
            <a:avLst/>
          </a:prstGeom>
        </p:spPr>
      </p:pic>
      <p:pic>
        <p:nvPicPr>
          <p:cNvPr id="8" name="Picture 7"/>
          <p:cNvPicPr>
            <a:picLocks noChangeAspect="1"/>
          </p:cNvPicPr>
          <p:nvPr/>
        </p:nvPicPr>
        <p:blipFill>
          <a:blip r:embed="rId5"/>
          <a:stretch>
            <a:fillRect/>
          </a:stretch>
        </p:blipFill>
        <p:spPr>
          <a:xfrm>
            <a:off x="5840947" y="1062036"/>
            <a:ext cx="2324100" cy="3004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1000"/>
                                        <p:tgtEl>
                                          <p:spTgt spid="496"/>
                                        </p:tgtEl>
                                      </p:cBhvr>
                                    </p:animEffect>
                                    <p:anim calcmode="lin" valueType="num">
                                      <p:cBhvr>
                                        <p:cTn id="8" dur="1000" fill="hold"/>
                                        <p:tgtEl>
                                          <p:spTgt spid="496"/>
                                        </p:tgtEl>
                                        <p:attrNameLst>
                                          <p:attrName>ppt_x</p:attrName>
                                        </p:attrNameLst>
                                      </p:cBhvr>
                                      <p:tavLst>
                                        <p:tav tm="0">
                                          <p:val>
                                            <p:strVal val="#ppt_x"/>
                                          </p:val>
                                        </p:tav>
                                        <p:tav tm="100000">
                                          <p:val>
                                            <p:strVal val="#ppt_x"/>
                                          </p:val>
                                        </p:tav>
                                      </p:tavLst>
                                    </p:anim>
                                    <p:anim calcmode="lin" valueType="num">
                                      <p:cBhvr>
                                        <p:cTn id="9" dur="1000" fill="hold"/>
                                        <p:tgtEl>
                                          <p:spTgt spid="4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84" y="1100137"/>
            <a:ext cx="6457432" cy="1598996"/>
          </a:xfrm>
        </p:spPr>
        <p:txBody>
          <a:bodyPr/>
          <a:lstStyle/>
          <a:p>
            <a:pPr algn="ctr"/>
            <a:r>
              <a:rPr lang="en-US" sz="4000" smtClean="0">
                <a:latin typeface="+mj-lt"/>
              </a:rPr>
              <a:t> D. Thunderbolt</a:t>
            </a:r>
            <a:endParaRPr lang="en-US" sz="4000">
              <a:latin typeface="+mj-lt"/>
            </a:endParaRPr>
          </a:p>
        </p:txBody>
      </p:sp>
      <p:sp>
        <p:nvSpPr>
          <p:cNvPr id="3" name="Text Placeholder 2"/>
          <p:cNvSpPr>
            <a:spLocks noGrp="1"/>
          </p:cNvSpPr>
          <p:nvPr>
            <p:ph type="body" idx="1"/>
          </p:nvPr>
        </p:nvSpPr>
        <p:spPr>
          <a:xfrm>
            <a:off x="1673016" y="3430375"/>
            <a:ext cx="5972100" cy="2764500"/>
          </a:xfrm>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065350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2030" y="0"/>
            <a:ext cx="7590621" cy="661012"/>
          </a:xfrm>
        </p:spPr>
        <p:txBody>
          <a:bodyPr/>
          <a:lstStyle/>
          <a:p>
            <a:r>
              <a:rPr lang="en-US" smtClean="0">
                <a:latin typeface="+mj-lt"/>
              </a:rPr>
              <a:t>1. Khái Niệm và một vài thông số kỹ thuật</a:t>
            </a:r>
            <a:endParaRPr lang="en-US">
              <a:latin typeface="+mj-lt"/>
            </a:endParaRPr>
          </a:p>
        </p:txBody>
      </p:sp>
      <p:sp>
        <p:nvSpPr>
          <p:cNvPr id="5" name="Text Placeholder 4"/>
          <p:cNvSpPr>
            <a:spLocks noGrp="1"/>
          </p:cNvSpPr>
          <p:nvPr>
            <p:ph type="body" idx="1"/>
          </p:nvPr>
        </p:nvSpPr>
        <p:spPr>
          <a:xfrm>
            <a:off x="672030" y="661012"/>
            <a:ext cx="7884745" cy="4030427"/>
          </a:xfrm>
        </p:spPr>
        <p:txBody>
          <a:bodyPr/>
          <a:lstStyle/>
          <a:p>
            <a:pPr algn="just"/>
            <a:r>
              <a:rPr lang="en-US" smtClean="0"/>
              <a:t>      </a:t>
            </a:r>
            <a:r>
              <a:rPr lang="vi-VN" sz="1800" smtClean="0">
                <a:latin typeface="+mj-lt"/>
              </a:rPr>
              <a:t>Thunderbolt </a:t>
            </a:r>
            <a:r>
              <a:rPr lang="vi-VN" sz="1800">
                <a:latin typeface="+mj-lt"/>
              </a:rPr>
              <a:t>là một công nghệ kết nối ngoại vi được phát triển bởi Intel và Apple, cho phép kết nối thiết bị với máy tính hoặc máy tính xách tay với tốc độ và tính linh hoạt cao. </a:t>
            </a:r>
            <a:endParaRPr lang="en-US" sz="1800" smtClean="0">
              <a:latin typeface="+mj-lt"/>
            </a:endParaRPr>
          </a:p>
          <a:p>
            <a:pPr algn="just"/>
            <a:r>
              <a:rPr lang="en-US" sz="1800">
                <a:latin typeface="+mj-lt"/>
              </a:rPr>
              <a:t> </a:t>
            </a:r>
            <a:r>
              <a:rPr lang="en-US" sz="1800" smtClean="0">
                <a:latin typeface="+mj-lt"/>
              </a:rPr>
              <a:t>      </a:t>
            </a:r>
            <a:r>
              <a:rPr lang="vi-VN" sz="1800" smtClean="0">
                <a:latin typeface="+mj-lt"/>
              </a:rPr>
              <a:t>Thunderbolt </a:t>
            </a:r>
            <a:r>
              <a:rPr lang="vi-VN" sz="1800">
                <a:latin typeface="+mj-lt"/>
              </a:rPr>
              <a:t>được ra mắt vào năm 2011 trên Macbook Pro với tốc độ truyền tải dữ liệu tối đa lên đến 10 Gbps và hỗ trợ xuất video lên màn hình với độ phân giải Full HD. </a:t>
            </a:r>
            <a:endParaRPr lang="en-US" sz="1800">
              <a:latin typeface="+mj-lt"/>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2" name="Picture 1"/>
          <p:cNvPicPr>
            <a:picLocks noChangeAspect="1"/>
          </p:cNvPicPr>
          <p:nvPr/>
        </p:nvPicPr>
        <p:blipFill>
          <a:blip r:embed="rId2"/>
          <a:stretch>
            <a:fillRect/>
          </a:stretch>
        </p:blipFill>
        <p:spPr>
          <a:xfrm>
            <a:off x="1111187" y="2744433"/>
            <a:ext cx="3371904" cy="2068192"/>
          </a:xfrm>
          <a:prstGeom prst="rect">
            <a:avLst/>
          </a:prstGeom>
        </p:spPr>
      </p:pic>
      <p:pic>
        <p:nvPicPr>
          <p:cNvPr id="6" name="Picture 5"/>
          <p:cNvPicPr>
            <a:picLocks noChangeAspect="1"/>
          </p:cNvPicPr>
          <p:nvPr/>
        </p:nvPicPr>
        <p:blipFill>
          <a:blip r:embed="rId3"/>
          <a:stretch>
            <a:fillRect/>
          </a:stretch>
        </p:blipFill>
        <p:spPr>
          <a:xfrm>
            <a:off x="4723711" y="2744433"/>
            <a:ext cx="3264390" cy="2068192"/>
          </a:xfrm>
          <a:prstGeom prst="rect">
            <a:avLst/>
          </a:prstGeom>
        </p:spPr>
      </p:pic>
    </p:spTree>
    <p:extLst>
      <p:ext uri="{BB962C8B-B14F-4D97-AF65-F5344CB8AC3E}">
        <p14:creationId xmlns:p14="http://schemas.microsoft.com/office/powerpoint/2010/main" val="94350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782198" y="253388"/>
            <a:ext cx="7282149" cy="4559236"/>
          </a:xfrm>
        </p:spPr>
        <p:txBody>
          <a:bodyPr/>
          <a:lstStyle/>
          <a:p>
            <a:pPr algn="just"/>
            <a:r>
              <a:rPr lang="en-US" sz="1800" smtClean="0">
                <a:latin typeface="+mj-lt"/>
              </a:rPr>
              <a:t>      Thunderbolt </a:t>
            </a:r>
            <a:r>
              <a:rPr lang="en-US" sz="1800">
                <a:latin typeface="+mj-lt"/>
              </a:rPr>
              <a:t>mang đến hiệu năng mạnh mẽ với với tốc độ truyền dữ liệu cao, hiển thị hai màn hình 4K, ngoài chức năng truyền dữ liệu thì cổng Thunderbolt có thể sạc và nối chuỗi nhiều thiết bị lại với nhau</a:t>
            </a:r>
            <a:r>
              <a:rPr lang="en-US" sz="1800" smtClean="0">
                <a:latin typeface="+mj-lt"/>
              </a:rPr>
              <a:t>.</a:t>
            </a:r>
          </a:p>
          <a:p>
            <a:pPr algn="just"/>
            <a:r>
              <a:rPr lang="en-US" sz="1800" smtClean="0">
                <a:latin typeface="+mj-lt"/>
              </a:rPr>
              <a:t>      Bên </a:t>
            </a:r>
            <a:r>
              <a:rPr lang="en-US" sz="1800">
                <a:latin typeface="+mj-lt"/>
              </a:rPr>
              <a:t>cạnh đó, cổng kết nối này sử dụng đầu nối giống với Mini DisplayPort (MDP). Mặt khác, Thunderbolt kết hợp PCI Express (PCIe) và DisplayPort (DP) thành một tín hiệu nối tiếp cùng với kết nối DC hỗ trợ dữ liệu, video, âm thanh tối đa và sạc nguồn từ một cổng duy nhất.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954910" y="2770598"/>
            <a:ext cx="2992477" cy="1700503"/>
          </a:xfrm>
          <a:prstGeom prst="rect">
            <a:avLst/>
          </a:prstGeom>
        </p:spPr>
      </p:pic>
      <p:pic>
        <p:nvPicPr>
          <p:cNvPr id="6" name="Picture 5"/>
          <p:cNvPicPr>
            <a:picLocks noChangeAspect="1"/>
          </p:cNvPicPr>
          <p:nvPr/>
        </p:nvPicPr>
        <p:blipFill>
          <a:blip r:embed="rId3"/>
          <a:stretch>
            <a:fillRect/>
          </a:stretch>
        </p:blipFill>
        <p:spPr>
          <a:xfrm>
            <a:off x="4239715" y="2770598"/>
            <a:ext cx="3637346" cy="1703105"/>
          </a:xfrm>
          <a:prstGeom prst="rect">
            <a:avLst/>
          </a:prstGeom>
        </p:spPr>
      </p:pic>
    </p:spTree>
    <p:extLst>
      <p:ext uri="{BB962C8B-B14F-4D97-AF65-F5344CB8AC3E}">
        <p14:creationId xmlns:p14="http://schemas.microsoft.com/office/powerpoint/2010/main" val="3252238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782198" y="166599"/>
            <a:ext cx="7249098" cy="4724890"/>
          </a:xfrm>
        </p:spPr>
        <p:txBody>
          <a:bodyPr/>
          <a:lstStyle/>
          <a:p>
            <a:pPr algn="just"/>
            <a:r>
              <a:rPr lang="en-US" sz="1800" smtClean="0">
                <a:latin typeface="+mj-lt"/>
              </a:rPr>
              <a:t>         </a:t>
            </a:r>
            <a:r>
              <a:rPr lang="vi-VN" sz="1800" smtClean="0">
                <a:latin typeface="+mj-lt"/>
              </a:rPr>
              <a:t>Sợi </a:t>
            </a:r>
            <a:r>
              <a:rPr lang="vi-VN" sz="1800">
                <a:latin typeface="+mj-lt"/>
              </a:rPr>
              <a:t>cáp của Thunderbolt chủ yếu là đồng, cáp này có hai chiều và mỗi cổng Thunderbolt hỗ trợ hai bên, nghĩa là cổng có thể gửi và nhận dữ liệu cùng một lúc. Cổng cũng có thể cung cấp năng lượng cho bất kì thiết bị ngoại vi nào được kết nối. Tối đa sáu thiết bị ngoại vi có thể được hỗ trợ bởi một đầu nối thông qua các cấu trúc liên kết khác nhau.</a:t>
            </a:r>
            <a:r>
              <a:rPr lang="vi-VN"/>
              <a:t> </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2"/>
          <a:stretch>
            <a:fillRect/>
          </a:stretch>
        </p:blipFill>
        <p:spPr>
          <a:xfrm>
            <a:off x="2076679" y="1781470"/>
            <a:ext cx="4660135" cy="2877398"/>
          </a:xfrm>
          <a:prstGeom prst="rect">
            <a:avLst/>
          </a:prstGeom>
        </p:spPr>
      </p:pic>
    </p:spTree>
    <p:extLst>
      <p:ext uri="{BB962C8B-B14F-4D97-AF65-F5344CB8AC3E}">
        <p14:creationId xmlns:p14="http://schemas.microsoft.com/office/powerpoint/2010/main" val="402946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66" y="119636"/>
            <a:ext cx="6457432" cy="636000"/>
          </a:xfrm>
        </p:spPr>
        <p:txBody>
          <a:bodyPr/>
          <a:lstStyle/>
          <a:p>
            <a:r>
              <a:rPr lang="en-US" smtClean="0">
                <a:latin typeface="+mj-lt"/>
              </a:rPr>
              <a:t>2. Thunderbolt 3</a:t>
            </a:r>
            <a:endParaRPr lang="en-US">
              <a:latin typeface="+mj-lt"/>
            </a:endParaRPr>
          </a:p>
        </p:txBody>
      </p:sp>
      <p:sp>
        <p:nvSpPr>
          <p:cNvPr id="3" name="Text Placeholder 2"/>
          <p:cNvSpPr>
            <a:spLocks noGrp="1"/>
          </p:cNvSpPr>
          <p:nvPr>
            <p:ph type="body" idx="1"/>
          </p:nvPr>
        </p:nvSpPr>
        <p:spPr>
          <a:xfrm>
            <a:off x="506776" y="672029"/>
            <a:ext cx="8130448" cy="4140596"/>
          </a:xfrm>
        </p:spPr>
        <p:txBody>
          <a:bodyPr/>
          <a:lstStyle/>
          <a:p>
            <a:pPr algn="just"/>
            <a:r>
              <a:rPr lang="en-US" smtClean="0"/>
              <a:t>    </a:t>
            </a:r>
            <a:r>
              <a:rPr lang="en-US" sz="1800" smtClean="0">
                <a:latin typeface="+mj-lt"/>
              </a:rPr>
              <a:t>C</a:t>
            </a:r>
            <a:r>
              <a:rPr lang="vi-VN" sz="1800" smtClean="0">
                <a:latin typeface="+mj-lt"/>
              </a:rPr>
              <a:t>ổng </a:t>
            </a:r>
            <a:r>
              <a:rPr lang="vi-VN" sz="1800">
                <a:latin typeface="+mj-lt"/>
              </a:rPr>
              <a:t>Thunderbolt đã trải qua nhiều thế hệ, </a:t>
            </a:r>
            <a:r>
              <a:rPr lang="vi-VN" sz="1800" b="1">
                <a:latin typeface="+mj-lt"/>
              </a:rPr>
              <a:t>Thunderbolt 3</a:t>
            </a:r>
            <a:r>
              <a:rPr lang="vi-VN" sz="1800">
                <a:latin typeface="+mj-lt"/>
              </a:rPr>
              <a:t> là phiên bản mới </a:t>
            </a:r>
            <a:r>
              <a:rPr lang="vi-VN" sz="1800" smtClean="0">
                <a:latin typeface="+mj-lt"/>
              </a:rPr>
              <a:t>, </a:t>
            </a:r>
            <a:r>
              <a:rPr lang="vi-VN" sz="1800">
                <a:latin typeface="+mj-lt"/>
              </a:rPr>
              <a:t>rất nhanh và </a:t>
            </a:r>
            <a:r>
              <a:rPr lang="vi-VN" sz="1800" smtClean="0">
                <a:latin typeface="+mj-lt"/>
              </a:rPr>
              <a:t>được </a:t>
            </a:r>
            <a:r>
              <a:rPr lang="vi-VN" sz="1800">
                <a:latin typeface="+mj-lt"/>
              </a:rPr>
              <a:t>dùng phổ biến trên dòng máy </a:t>
            </a:r>
            <a:r>
              <a:rPr lang="vi-VN" sz="1800" b="1" smtClean="0">
                <a:latin typeface="+mj-lt"/>
              </a:rPr>
              <a:t>iMa</a:t>
            </a:r>
            <a:r>
              <a:rPr lang="en-US" sz="1800" b="1" smtClean="0">
                <a:latin typeface="+mj-lt"/>
              </a:rPr>
              <a:t>c</a:t>
            </a:r>
            <a:r>
              <a:rPr lang="vi-VN" sz="1800" b="1">
                <a:latin typeface="+mj-lt"/>
              </a:rPr>
              <a:t> </a:t>
            </a:r>
            <a:r>
              <a:rPr lang="vi-VN" sz="1800">
                <a:latin typeface="+mj-lt"/>
              </a:rPr>
              <a:t>và </a:t>
            </a:r>
            <a:r>
              <a:rPr lang="vi-VN" sz="1800" b="1">
                <a:latin typeface="+mj-lt"/>
              </a:rPr>
              <a:t>Macbook</a:t>
            </a:r>
            <a:r>
              <a:rPr lang="vi-VN" sz="1800" smtClean="0">
                <a:latin typeface="+mj-lt"/>
              </a:rPr>
              <a:t>.</a:t>
            </a:r>
            <a:endParaRPr lang="en-US" sz="1800" smtClean="0">
              <a:latin typeface="+mj-lt"/>
            </a:endParaRPr>
          </a:p>
          <a:p>
            <a:pPr algn="just"/>
            <a:r>
              <a:rPr lang="en-US" sz="1800" smtClean="0">
                <a:latin typeface="+mj-lt"/>
              </a:rPr>
              <a:t>    </a:t>
            </a:r>
            <a:r>
              <a:rPr lang="vi-VN" sz="1800" smtClean="0">
                <a:latin typeface="+mj-lt"/>
              </a:rPr>
              <a:t>Những </a:t>
            </a:r>
            <a:r>
              <a:rPr lang="vi-VN" sz="1800">
                <a:latin typeface="+mj-lt"/>
              </a:rPr>
              <a:t>sản phẩm thuộc các dòng laptop cao cấp - sang trọng, mỏng nhẹ - thời </a:t>
            </a:r>
            <a:r>
              <a:rPr lang="vi-VN" sz="1800" smtClean="0">
                <a:latin typeface="+mj-lt"/>
              </a:rPr>
              <a:t>trang</a:t>
            </a:r>
            <a:r>
              <a:rPr lang="vi-VN" sz="1800">
                <a:latin typeface="+mj-lt"/>
              </a:rPr>
              <a:t> hiện nay sẽ được trang bị từ 1 đến 2 cổng Thunderbolt 3.</a:t>
            </a:r>
            <a:endParaRPr lang="en-US" sz="1800">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a:picLocks noChangeAspect="1"/>
          </p:cNvPicPr>
          <p:nvPr/>
        </p:nvPicPr>
        <p:blipFill>
          <a:blip r:embed="rId2"/>
          <a:stretch>
            <a:fillRect/>
          </a:stretch>
        </p:blipFill>
        <p:spPr>
          <a:xfrm>
            <a:off x="791666" y="2637482"/>
            <a:ext cx="3271799" cy="2011636"/>
          </a:xfrm>
          <a:prstGeom prst="rect">
            <a:avLst/>
          </a:prstGeom>
        </p:spPr>
      </p:pic>
      <p:pic>
        <p:nvPicPr>
          <p:cNvPr id="6" name="Picture 5"/>
          <p:cNvPicPr>
            <a:picLocks noChangeAspect="1"/>
          </p:cNvPicPr>
          <p:nvPr/>
        </p:nvPicPr>
        <p:blipFill>
          <a:blip r:embed="rId3"/>
          <a:stretch>
            <a:fillRect/>
          </a:stretch>
        </p:blipFill>
        <p:spPr>
          <a:xfrm>
            <a:off x="4461831" y="2637482"/>
            <a:ext cx="3776492" cy="2011636"/>
          </a:xfrm>
          <a:prstGeom prst="rect">
            <a:avLst/>
          </a:prstGeom>
        </p:spPr>
      </p:pic>
    </p:spTree>
    <p:extLst>
      <p:ext uri="{BB962C8B-B14F-4D97-AF65-F5344CB8AC3E}">
        <p14:creationId xmlns:p14="http://schemas.microsoft.com/office/powerpoint/2010/main" val="618407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96410" y="-1497789"/>
            <a:ext cx="6951643" cy="4713473"/>
          </a:xfrm>
        </p:spPr>
        <p:txBody>
          <a:bodyPr/>
          <a:lstStyle/>
          <a:p>
            <a:pPr algn="just"/>
            <a:r>
              <a:rPr lang="en-US" b="0" i="0" smtClean="0"/>
              <a:t>        </a:t>
            </a:r>
            <a:r>
              <a:rPr lang="vi-VN" sz="1800" b="0" i="0" smtClean="0">
                <a:solidFill>
                  <a:srgbClr val="FF0000"/>
                </a:solidFill>
                <a:latin typeface="+mj-lt"/>
              </a:rPr>
              <a:t>Thunderbolt </a:t>
            </a:r>
            <a:r>
              <a:rPr lang="vi-VN" sz="1800" b="0" i="0">
                <a:solidFill>
                  <a:srgbClr val="FF0000"/>
                </a:solidFill>
                <a:latin typeface="+mj-lt"/>
              </a:rPr>
              <a:t>3 có nhiều ưu điểm vượt trội</a:t>
            </a:r>
            <a:r>
              <a:rPr lang="vi-VN" sz="1800" b="0" i="0">
                <a:latin typeface="+mj-lt"/>
              </a:rPr>
              <a:t>. Thunderbolt 3 có băng thông kết nối lên tới 40 </a:t>
            </a:r>
            <a:r>
              <a:rPr lang="vi-VN" sz="1800" b="0" i="0" smtClean="0">
                <a:latin typeface="+mj-lt"/>
              </a:rPr>
              <a:t>Gbps</a:t>
            </a:r>
            <a:r>
              <a:rPr lang="en-US" sz="1800" b="0" i="0" smtClean="0">
                <a:latin typeface="+mj-lt"/>
              </a:rPr>
              <a:t> (sử </a:t>
            </a:r>
            <a:r>
              <a:rPr lang="en-US" sz="1800" b="0" i="0">
                <a:latin typeface="+mj-lt"/>
              </a:rPr>
              <a:t>dụng băng thông PCIe 3.0 x </a:t>
            </a:r>
            <a:r>
              <a:rPr lang="en-US" sz="1800" b="0" i="0" smtClean="0">
                <a:latin typeface="+mj-lt"/>
              </a:rPr>
              <a:t>4)</a:t>
            </a:r>
            <a:r>
              <a:rPr lang="vi-VN" sz="1800" b="0" i="0" smtClean="0">
                <a:latin typeface="+mj-lt"/>
              </a:rPr>
              <a:t>, </a:t>
            </a:r>
            <a:r>
              <a:rPr lang="vi-VN" sz="1800" b="0" i="0">
                <a:latin typeface="+mj-lt"/>
              </a:rPr>
              <a:t>cao gấp đôi so với thế hệ trước trong khi điện năng tiêu thụ thì giảm một nửa. Và gấp 4 lần khi so sánh với chuẩn USB </a:t>
            </a:r>
            <a:r>
              <a:rPr lang="vi-VN" sz="1800" b="0" i="0" smtClean="0">
                <a:latin typeface="+mj-lt"/>
              </a:rPr>
              <a:t>3.1</a:t>
            </a:r>
            <a:r>
              <a:rPr lang="en-US" sz="1800" b="0" i="0">
                <a:latin typeface="+mj-lt"/>
              </a:rPr>
              <a:t> </a:t>
            </a:r>
            <a:r>
              <a:rPr lang="vi-VN" sz="1800" b="0" i="0" smtClean="0">
                <a:latin typeface="+mj-lt"/>
              </a:rPr>
              <a:t>đang </a:t>
            </a:r>
            <a:r>
              <a:rPr lang="vi-VN" sz="1800" b="0" i="0">
                <a:latin typeface="+mj-lt"/>
              </a:rPr>
              <a:t>phổ biến hiện nay.</a:t>
            </a:r>
            <a:endParaRPr lang="en-US" sz="1800" b="0" i="0">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6" name="Picture 5"/>
          <p:cNvPicPr>
            <a:picLocks noChangeAspect="1"/>
          </p:cNvPicPr>
          <p:nvPr/>
        </p:nvPicPr>
        <p:blipFill>
          <a:blip r:embed="rId2"/>
          <a:stretch>
            <a:fillRect/>
          </a:stretch>
        </p:blipFill>
        <p:spPr>
          <a:xfrm>
            <a:off x="2127852" y="1641513"/>
            <a:ext cx="4989044" cy="3179096"/>
          </a:xfrm>
          <a:prstGeom prst="rect">
            <a:avLst/>
          </a:prstGeom>
        </p:spPr>
      </p:pic>
    </p:spTree>
    <p:extLst>
      <p:ext uri="{BB962C8B-B14F-4D97-AF65-F5344CB8AC3E}">
        <p14:creationId xmlns:p14="http://schemas.microsoft.com/office/powerpoint/2010/main" val="29067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46603" y="-1024569"/>
            <a:ext cx="6885542" cy="4483865"/>
          </a:xfrm>
        </p:spPr>
        <p:txBody>
          <a:bodyPr/>
          <a:lstStyle/>
          <a:p>
            <a:pPr algn="just"/>
            <a:r>
              <a:rPr lang="en-US" sz="1800" b="0" i="0" smtClean="0">
                <a:latin typeface="+mj-lt"/>
              </a:rPr>
              <a:t>       </a:t>
            </a:r>
            <a:r>
              <a:rPr lang="vi-VN" sz="1800" b="0" i="0" smtClean="0">
                <a:latin typeface="+mj-lt"/>
              </a:rPr>
              <a:t>Thunderbolt </a:t>
            </a:r>
            <a:r>
              <a:rPr lang="vi-VN" sz="1800" b="0" i="0">
                <a:latin typeface="+mj-lt"/>
              </a:rPr>
              <a:t>3 cho khả năng truyền tải điện lên đến</a:t>
            </a:r>
            <a:r>
              <a:rPr lang="vi-VN" sz="1800" i="0">
                <a:latin typeface="+mj-lt"/>
              </a:rPr>
              <a:t> </a:t>
            </a:r>
            <a:r>
              <a:rPr lang="vi-VN" sz="1800" b="0" i="0">
                <a:latin typeface="+mj-lt"/>
              </a:rPr>
              <a:t>100W, giúp </a:t>
            </a:r>
            <a:r>
              <a:rPr lang="vi-VN" sz="1800" b="0" i="0" smtClean="0">
                <a:latin typeface="+mj-lt"/>
              </a:rPr>
              <a:t>sạc pin </a:t>
            </a:r>
            <a:r>
              <a:rPr lang="vi-VN" sz="1800" b="0" i="0">
                <a:latin typeface="+mj-lt"/>
              </a:rPr>
              <a:t>nhanh cho thiết bị</a:t>
            </a:r>
            <a:r>
              <a:rPr lang="vi-VN" sz="1800" b="0" i="0" smtClean="0">
                <a:latin typeface="+mj-lt"/>
              </a:rPr>
              <a:t>.</a:t>
            </a:r>
            <a:endParaRPr lang="en-US" sz="1800" b="0" i="0" smtClean="0">
              <a:latin typeface="+mj-lt"/>
            </a:endParaRPr>
          </a:p>
          <a:p>
            <a:pPr algn="just"/>
            <a:r>
              <a:rPr lang="en-US" sz="1800" b="0" i="0" smtClean="0">
                <a:latin typeface="+mj-lt"/>
              </a:rPr>
              <a:t>       </a:t>
            </a:r>
            <a:r>
              <a:rPr lang="vi-VN" sz="1800" b="0" i="0" smtClean="0">
                <a:latin typeface="+mj-lt"/>
              </a:rPr>
              <a:t>Cho </a:t>
            </a:r>
            <a:r>
              <a:rPr lang="vi-VN" sz="1800" b="0" i="0">
                <a:latin typeface="+mj-lt"/>
              </a:rPr>
              <a:t>phép xuất ra hình ảnh phân giải 5K, hoặc 4K</a:t>
            </a:r>
            <a:r>
              <a:rPr lang="vi-VN" sz="1800" i="0">
                <a:latin typeface="+mj-lt"/>
              </a:rPr>
              <a:t> </a:t>
            </a:r>
            <a:r>
              <a:rPr lang="vi-VN" sz="1800" b="0" i="0">
                <a:latin typeface="+mj-lt"/>
              </a:rPr>
              <a:t>trên 2 màn hình cùng lúc thay vì chỉ 1 màn hình 4K như các thế hệ trước</a:t>
            </a:r>
            <a:r>
              <a:rPr lang="vi-VN" sz="1800" b="0" i="0" smtClean="0">
                <a:latin typeface="+mj-lt"/>
              </a:rPr>
              <a:t>.</a:t>
            </a:r>
            <a:endParaRPr lang="en-US" sz="1800" b="0" i="0" smtClean="0">
              <a:latin typeface="+mj-lt"/>
            </a:endParaRPr>
          </a:p>
          <a:p>
            <a:pPr algn="just"/>
            <a:r>
              <a:rPr lang="en-US" sz="1800" b="0" i="0" smtClean="0">
                <a:latin typeface="+mj-lt"/>
              </a:rPr>
              <a:t>       </a:t>
            </a:r>
            <a:r>
              <a:rPr lang="vi-VN" sz="1800" b="0" i="0" smtClean="0">
                <a:latin typeface="+mj-lt"/>
              </a:rPr>
              <a:t>Tương </a:t>
            </a:r>
            <a:r>
              <a:rPr lang="vi-VN" sz="1800" b="0" i="0">
                <a:latin typeface="+mj-lt"/>
              </a:rPr>
              <a:t>thích với hầu hết các</a:t>
            </a:r>
            <a:r>
              <a:rPr lang="vi-VN" sz="1800" i="0">
                <a:latin typeface="+mj-lt"/>
              </a:rPr>
              <a:t> </a:t>
            </a:r>
            <a:r>
              <a:rPr lang="vi-VN" sz="1800" b="0" i="0">
                <a:latin typeface="+mj-lt"/>
              </a:rPr>
              <a:t>giao thức</a:t>
            </a:r>
            <a:r>
              <a:rPr lang="vi-VN" sz="1800" i="0">
                <a:latin typeface="+mj-lt"/>
              </a:rPr>
              <a:t> </a:t>
            </a:r>
            <a:r>
              <a:rPr lang="vi-VN" sz="1800" b="0" i="0">
                <a:latin typeface="+mj-lt"/>
              </a:rPr>
              <a:t>USB</a:t>
            </a:r>
            <a:r>
              <a:rPr lang="vi-VN" sz="1800" i="0">
                <a:latin typeface="+mj-lt"/>
              </a:rPr>
              <a:t> </a:t>
            </a:r>
            <a:r>
              <a:rPr lang="vi-VN" sz="1800" b="0" i="0">
                <a:latin typeface="+mj-lt"/>
              </a:rPr>
              <a:t>có cổng kết nối USB Type C khác cũng như hỗ trợ phần lớn cổng kết nối khác qua bộ chuyển đổi.</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338110" y="2249375"/>
            <a:ext cx="3840182" cy="2419841"/>
          </a:xfrm>
          <a:prstGeom prst="rect">
            <a:avLst/>
          </a:prstGeom>
        </p:spPr>
      </p:pic>
    </p:spTree>
    <p:extLst>
      <p:ext uri="{BB962C8B-B14F-4D97-AF65-F5344CB8AC3E}">
        <p14:creationId xmlns:p14="http://schemas.microsoft.com/office/powerpoint/2010/main" val="426647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5248" y="473725"/>
            <a:ext cx="7448550" cy="4067175"/>
          </a:xfrm>
          <a:prstGeom prst="rect">
            <a:avLst/>
          </a:prstGeom>
        </p:spPr>
      </p:pic>
      <p:sp>
        <p:nvSpPr>
          <p:cNvPr id="2" name="Text Placeholder 1"/>
          <p:cNvSpPr>
            <a:spLocks noGrp="1"/>
          </p:cNvSpPr>
          <p:nvPr>
            <p:ph type="body" idx="1"/>
          </p:nvPr>
        </p:nvSpPr>
        <p:spPr/>
        <p:txBody>
          <a:bodyPr/>
          <a:lstStyle/>
          <a:p>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3320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6770" y="253387"/>
            <a:ext cx="6654189" cy="539827"/>
          </a:xfrm>
        </p:spPr>
        <p:txBody>
          <a:bodyPr/>
          <a:lstStyle/>
          <a:p>
            <a:endParaRPr lang="en-US"/>
          </a:p>
        </p:txBody>
      </p:sp>
      <p:sp>
        <p:nvSpPr>
          <p:cNvPr id="5" name="Text Placeholder 4"/>
          <p:cNvSpPr>
            <a:spLocks noGrp="1"/>
          </p:cNvSpPr>
          <p:nvPr>
            <p:ph type="body" idx="1"/>
          </p:nvPr>
        </p:nvSpPr>
        <p:spPr>
          <a:xfrm>
            <a:off x="901835" y="253387"/>
            <a:ext cx="7283698" cy="4559238"/>
          </a:xfrm>
        </p:spPr>
        <p:txBody>
          <a:bodyPr/>
          <a:lstStyle/>
          <a:p>
            <a:pPr algn="just"/>
            <a:r>
              <a:rPr lang="en-US" sz="2000" smtClean="0">
                <a:latin typeface="+mj-lt"/>
              </a:rPr>
              <a:t>Thunderbolt còn có các phiên bản 1,2 .</a:t>
            </a:r>
          </a:p>
          <a:p>
            <a:pPr algn="just"/>
            <a:r>
              <a:rPr lang="vi-VN" sz="2000">
                <a:latin typeface="+mj-lt"/>
              </a:rPr>
              <a:t>Mặc dù Thunderbolt 4 đã được ra mắt vào năm 2020, nhưng được nhận định không hoạt động mạnh và ấn tượng như Thunderbolt </a:t>
            </a:r>
            <a:r>
              <a:rPr lang="vi-VN" sz="2000" smtClean="0">
                <a:latin typeface="+mj-lt"/>
              </a:rPr>
              <a:t>3</a:t>
            </a:r>
            <a:r>
              <a:rPr lang="en-US" sz="2000" smtClean="0">
                <a:latin typeface="+mj-lt"/>
              </a:rPr>
              <a:t>.</a:t>
            </a:r>
            <a:endParaRPr lang="en-US" sz="2000">
              <a:latin typeface="+mj-lt"/>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p:cNvPicPr>
            <a:picLocks noChangeAspect="1"/>
          </p:cNvPicPr>
          <p:nvPr/>
        </p:nvPicPr>
        <p:blipFill>
          <a:blip r:embed="rId2"/>
          <a:stretch>
            <a:fillRect/>
          </a:stretch>
        </p:blipFill>
        <p:spPr>
          <a:xfrm>
            <a:off x="817198" y="2210820"/>
            <a:ext cx="3666666" cy="2107792"/>
          </a:xfrm>
          <a:prstGeom prst="rect">
            <a:avLst/>
          </a:prstGeom>
        </p:spPr>
      </p:pic>
      <p:pic>
        <p:nvPicPr>
          <p:cNvPr id="7" name="Picture 6"/>
          <p:cNvPicPr>
            <a:picLocks noChangeAspect="1"/>
          </p:cNvPicPr>
          <p:nvPr/>
        </p:nvPicPr>
        <p:blipFill>
          <a:blip r:embed="rId3"/>
          <a:stretch>
            <a:fillRect/>
          </a:stretch>
        </p:blipFill>
        <p:spPr>
          <a:xfrm>
            <a:off x="4825846" y="2210820"/>
            <a:ext cx="3691754" cy="2107792"/>
          </a:xfrm>
          <a:prstGeom prst="rect">
            <a:avLst/>
          </a:prstGeom>
        </p:spPr>
      </p:pic>
    </p:spTree>
    <p:extLst>
      <p:ext uri="{BB962C8B-B14F-4D97-AF65-F5344CB8AC3E}">
        <p14:creationId xmlns:p14="http://schemas.microsoft.com/office/powerpoint/2010/main" val="273659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arn(inVertical)">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914400" lvl="0" indent="-914400" algn="ctr" rtl="0">
              <a:spcBef>
                <a:spcPts val="0"/>
              </a:spcBef>
              <a:spcAft>
                <a:spcPts val="0"/>
              </a:spcAft>
              <a:buSzPct val="100000"/>
              <a:buFont typeface="+mj-lt"/>
              <a:buAutoNum type="alphaUcPeriod"/>
            </a:pPr>
            <a:r>
              <a:rPr lang="en-US" sz="4800" smtClean="0">
                <a:latin typeface="+mj-lt"/>
              </a:rPr>
              <a:t>HDMI</a:t>
            </a:r>
            <a:endParaRPr sz="4800">
              <a:latin typeface="+mj-lt"/>
            </a:endParaRPr>
          </a:p>
        </p:txBody>
      </p:sp>
      <p:sp>
        <p:nvSpPr>
          <p:cNvPr id="219" name="Google Shape;219;p18"/>
          <p:cNvSpPr txBox="1">
            <a:spLocks noGrp="1"/>
          </p:cNvSpPr>
          <p:nvPr>
            <p:ph type="subTitle" idx="1"/>
          </p:nvPr>
        </p:nvSpPr>
        <p:spPr>
          <a:xfrm>
            <a:off x="2647975" y="2916250"/>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40" y="-99670"/>
            <a:ext cx="6005741" cy="788686"/>
          </a:xfrm>
        </p:spPr>
        <p:txBody>
          <a:bodyPr/>
          <a:lstStyle/>
          <a:p>
            <a:r>
              <a:rPr lang="en-US" smtClean="0"/>
              <a:t>3. </a:t>
            </a:r>
            <a:r>
              <a:rPr lang="vi-VN" smtClean="0"/>
              <a:t>Ư</a:t>
            </a:r>
            <a:r>
              <a:rPr lang="en-US" smtClean="0"/>
              <a:t>u nhược điểm</a:t>
            </a:r>
            <a:endParaRPr lang="en-US"/>
          </a:p>
        </p:txBody>
      </p:sp>
      <p:sp>
        <p:nvSpPr>
          <p:cNvPr id="3" name="Text Placeholder 2"/>
          <p:cNvSpPr>
            <a:spLocks noGrp="1"/>
          </p:cNvSpPr>
          <p:nvPr>
            <p:ph type="body" idx="1"/>
          </p:nvPr>
        </p:nvSpPr>
        <p:spPr>
          <a:xfrm>
            <a:off x="352540" y="394343"/>
            <a:ext cx="8372819" cy="4318612"/>
          </a:xfrm>
        </p:spPr>
        <p:txBody>
          <a:bodyPr/>
          <a:lstStyle/>
          <a:p>
            <a:pPr algn="just"/>
            <a:r>
              <a:rPr lang="vi-VN" smtClean="0">
                <a:solidFill>
                  <a:srgbClr val="FF0000"/>
                </a:solidFill>
              </a:rPr>
              <a:t>Ư</a:t>
            </a:r>
            <a:r>
              <a:rPr lang="en-US" smtClean="0">
                <a:solidFill>
                  <a:srgbClr val="FF0000"/>
                </a:solidFill>
              </a:rPr>
              <a:t>u điểm : </a:t>
            </a:r>
          </a:p>
          <a:p>
            <a:pPr marL="76200" indent="0" algn="just">
              <a:buNone/>
            </a:pPr>
            <a:r>
              <a:rPr lang="en-US" smtClean="0"/>
              <a:t>      - </a:t>
            </a:r>
            <a:r>
              <a:rPr lang="en-US" sz="1800"/>
              <a:t>Tốc độ và khả năng truyền dữ liệu chính là điểm mấu chốt </a:t>
            </a:r>
            <a:r>
              <a:rPr lang="en-US" sz="1800" smtClean="0"/>
              <a:t>  giúp </a:t>
            </a:r>
            <a:r>
              <a:rPr lang="en-US" sz="1800"/>
              <a:t>Thunderbolt tỏa sáng. </a:t>
            </a:r>
            <a:endParaRPr lang="en-US" sz="1800" smtClean="0"/>
          </a:p>
          <a:p>
            <a:pPr marL="76200" indent="209550" algn="just">
              <a:buNone/>
            </a:pPr>
            <a:r>
              <a:rPr lang="en-US" sz="1800" smtClean="0"/>
              <a:t>   - Thunderbolt </a:t>
            </a:r>
            <a:r>
              <a:rPr lang="en-US" sz="1800"/>
              <a:t>có thể truyền dữ </a:t>
            </a:r>
            <a:r>
              <a:rPr lang="en-US" sz="1800" smtClean="0"/>
              <a:t>liệu </a:t>
            </a:r>
            <a:r>
              <a:rPr lang="en-US" sz="1800"/>
              <a:t>lên đến 40 Gbps </a:t>
            </a:r>
            <a:r>
              <a:rPr lang="en-US" sz="1800" smtClean="0"/>
              <a:t>   (</a:t>
            </a:r>
            <a:r>
              <a:rPr lang="en-US" sz="1800"/>
              <a:t>Thunderbolt </a:t>
            </a:r>
            <a:r>
              <a:rPr lang="en-US" sz="1800" smtClean="0"/>
              <a:t>3), </a:t>
            </a:r>
            <a:r>
              <a:rPr lang="en-US" sz="1800"/>
              <a:t>khả năng truyền dữ liệu hai chiều và hỗ trợ dữ liệu, âm thanh, </a:t>
            </a:r>
            <a:r>
              <a:rPr lang="en-US" sz="1800" smtClean="0"/>
              <a:t>video </a:t>
            </a:r>
            <a:r>
              <a:rPr lang="en-US" sz="1800"/>
              <a:t>thông qua một cổng duy nhất</a:t>
            </a:r>
            <a:r>
              <a:rPr lang="en-US" sz="1800" smtClean="0"/>
              <a:t>.</a:t>
            </a:r>
          </a:p>
          <a:p>
            <a:pPr marL="76200" indent="209550" algn="just">
              <a:buNone/>
            </a:pPr>
            <a:r>
              <a:rPr lang="en-US" sz="1800" smtClean="0"/>
              <a:t>   - </a:t>
            </a:r>
            <a:r>
              <a:rPr lang="vi-VN" sz="1800" smtClean="0"/>
              <a:t>Thunderbolt </a:t>
            </a:r>
            <a:r>
              <a:rPr lang="vi-VN" sz="1800"/>
              <a:t>có thể sạc ở công suất 100 W, hỗ trợ PCI-E để bạn có thể kết nối, tăng sức mạnh và tốc độ card đồ </a:t>
            </a:r>
            <a:r>
              <a:rPr lang="vi-VN" sz="1800" smtClean="0"/>
              <a:t>họa.</a:t>
            </a:r>
            <a:endParaRPr lang="en-US" sz="1800" smtClean="0"/>
          </a:p>
          <a:p>
            <a:pPr marL="76200" indent="209550" algn="just">
              <a:buNone/>
            </a:pPr>
            <a:r>
              <a:rPr lang="en-US" sz="1800"/>
              <a:t> </a:t>
            </a:r>
            <a:r>
              <a:rPr lang="en-US" sz="1800" smtClean="0"/>
              <a:t>  - </a:t>
            </a:r>
            <a:r>
              <a:rPr lang="vi-VN" sz="1800" smtClean="0"/>
              <a:t>Tốc </a:t>
            </a:r>
            <a:r>
              <a:rPr lang="vi-VN" sz="1800"/>
              <a:t>độ mã hóa nhanh, gần với thời </a:t>
            </a:r>
            <a:endParaRPr lang="en-US" sz="1800"/>
          </a:p>
          <a:p>
            <a:pPr marL="76200" indent="209550" algn="just">
              <a:buNone/>
            </a:pPr>
            <a:r>
              <a:rPr lang="vi-VN" sz="1800" smtClean="0"/>
              <a:t>gian </a:t>
            </a:r>
            <a:r>
              <a:rPr lang="vi-VN" sz="1800"/>
              <a:t>thực mang đến sự nhanh chóng </a:t>
            </a:r>
            <a:endParaRPr lang="en-US" sz="1800" smtClean="0"/>
          </a:p>
          <a:p>
            <a:pPr marL="76200" indent="209550" algn="just">
              <a:buNone/>
            </a:pPr>
            <a:r>
              <a:rPr lang="vi-VN" sz="1800" smtClean="0"/>
              <a:t>Và</a:t>
            </a:r>
            <a:r>
              <a:rPr lang="en-US" sz="1800" smtClean="0"/>
              <a:t> </a:t>
            </a:r>
            <a:r>
              <a:rPr lang="vi-VN" sz="1800" smtClean="0"/>
              <a:t>tiện </a:t>
            </a:r>
            <a:r>
              <a:rPr lang="vi-VN" sz="1800"/>
              <a:t>lợi cho người dùng.</a:t>
            </a:r>
            <a:endParaRPr lang="en-US" sz="18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5" name="Picture 4"/>
          <p:cNvPicPr>
            <a:picLocks noChangeAspect="1"/>
          </p:cNvPicPr>
          <p:nvPr/>
        </p:nvPicPr>
        <p:blipFill>
          <a:blip r:embed="rId2"/>
          <a:stretch>
            <a:fillRect/>
          </a:stretch>
        </p:blipFill>
        <p:spPr>
          <a:xfrm>
            <a:off x="4726237" y="3061888"/>
            <a:ext cx="3448280" cy="1836935"/>
          </a:xfrm>
          <a:prstGeom prst="rect">
            <a:avLst/>
          </a:prstGeom>
        </p:spPr>
      </p:pic>
    </p:spTree>
    <p:extLst>
      <p:ext uri="{BB962C8B-B14F-4D97-AF65-F5344CB8AC3E}">
        <p14:creationId xmlns:p14="http://schemas.microsoft.com/office/powerpoint/2010/main" val="3608470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1000"/>
                                        <p:tgtEl>
                                          <p:spTgt spid="3">
                                            <p:txEl>
                                              <p:pRg st="6" end="6"/>
                                            </p:txEl>
                                          </p:spTgt>
                                        </p:tgtEl>
                                      </p:cBhvr>
                                    </p:animEffect>
                                    <p:anim calcmode="lin" valueType="num">
                                      <p:cBhvr>
                                        <p:cTn id="6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47717" y="255881"/>
            <a:ext cx="7105613" cy="4382220"/>
          </a:xfrm>
        </p:spPr>
        <p:txBody>
          <a:bodyPr/>
          <a:lstStyle/>
          <a:p>
            <a:pPr algn="l"/>
            <a:r>
              <a:rPr lang="en-US" b="0" i="0" smtClean="0">
                <a:solidFill>
                  <a:srgbClr val="FF0000"/>
                </a:solidFill>
              </a:rPr>
              <a:t>Nhược điểm :</a:t>
            </a:r>
          </a:p>
          <a:p>
            <a:pPr marL="76200" indent="0" algn="just">
              <a:buNone/>
            </a:pPr>
            <a:r>
              <a:rPr lang="en-US" b="0" i="0">
                <a:solidFill>
                  <a:schemeClr val="tx1"/>
                </a:solidFill>
              </a:rPr>
              <a:t> </a:t>
            </a:r>
            <a:r>
              <a:rPr lang="en-US" b="0" i="0" smtClean="0">
                <a:solidFill>
                  <a:schemeClr val="tx1"/>
                </a:solidFill>
              </a:rPr>
              <a:t>     </a:t>
            </a:r>
            <a:r>
              <a:rPr lang="en-US" sz="1800" b="0" i="0" smtClean="0">
                <a:solidFill>
                  <a:schemeClr val="tx1"/>
                </a:solidFill>
                <a:latin typeface="+mj-lt"/>
              </a:rPr>
              <a:t>- </a:t>
            </a:r>
            <a:r>
              <a:rPr lang="vi-VN" sz="1800" b="0" i="0">
                <a:latin typeface="+mj-lt"/>
              </a:rPr>
              <a:t>Cổng kết nối Thunderbolt không sử dụng rộng rãi cho hầu hết các dòng máy tính, chủ yếu là các dòng máy mỏng nhẹ, sang trọng, thời trang, được tối giản về kích </a:t>
            </a:r>
            <a:r>
              <a:rPr lang="vi-VN" sz="1800" b="0" i="0" smtClean="0">
                <a:latin typeface="+mj-lt"/>
              </a:rPr>
              <a:t>thước.</a:t>
            </a:r>
            <a:endParaRPr lang="en-US" sz="1800" b="0" i="0" smtClean="0">
              <a:latin typeface="+mj-lt"/>
            </a:endParaRPr>
          </a:p>
          <a:p>
            <a:pPr marL="76200" indent="0" algn="just">
              <a:buNone/>
            </a:pPr>
            <a:r>
              <a:rPr lang="en-US" sz="1800" b="0" i="0">
                <a:solidFill>
                  <a:schemeClr val="tx1"/>
                </a:solidFill>
                <a:latin typeface="+mj-lt"/>
              </a:rPr>
              <a:t> </a:t>
            </a:r>
            <a:r>
              <a:rPr lang="en-US" sz="1800" b="0" i="0" smtClean="0">
                <a:solidFill>
                  <a:schemeClr val="tx1"/>
                </a:solidFill>
                <a:latin typeface="+mj-lt"/>
              </a:rPr>
              <a:t>    - </a:t>
            </a:r>
            <a:r>
              <a:rPr lang="vi-VN" sz="1800" b="0" i="0">
                <a:latin typeface="+mj-lt"/>
              </a:rPr>
              <a:t>Có thể nói, Thunderbolt không được phát triển cho người dùng mức trung bình và phổ thông</a:t>
            </a:r>
            <a:r>
              <a:rPr lang="vi-VN" sz="1800" b="0" i="0" smtClean="0">
                <a:latin typeface="+mj-lt"/>
              </a:rPr>
              <a:t>.</a:t>
            </a:r>
            <a:r>
              <a:rPr lang="en-US" sz="1800" b="0" i="0" smtClean="0">
                <a:latin typeface="+mj-lt"/>
              </a:rPr>
              <a:t>(giá cả)</a:t>
            </a:r>
          </a:p>
          <a:p>
            <a:pPr marL="76200" indent="0" algn="just">
              <a:buNone/>
            </a:pPr>
            <a:r>
              <a:rPr lang="en-US" sz="1800" b="0" i="0">
                <a:solidFill>
                  <a:schemeClr val="tx1"/>
                </a:solidFill>
                <a:latin typeface="+mj-lt"/>
              </a:rPr>
              <a:t> </a:t>
            </a:r>
            <a:r>
              <a:rPr lang="en-US" sz="1800" b="0" i="0" smtClean="0">
                <a:solidFill>
                  <a:schemeClr val="tx1"/>
                </a:solidFill>
                <a:latin typeface="+mj-lt"/>
              </a:rPr>
              <a:t>   - </a:t>
            </a:r>
            <a:r>
              <a:rPr lang="vi-VN" sz="1800" b="0" i="0">
                <a:latin typeface="+mj-lt"/>
              </a:rPr>
              <a:t>Một hạn chế khác của cổng kết nối này chính là tính bảo mật. Giống như các chuẩn kết nối tốc độ cao khác như PCI, FireWire, PC Card và Express Card, Thunderbolt có khả năng dễ bị tấn công bởi truy cập bộ nhớ trực tiếp hoặc các </a:t>
            </a:r>
            <a:r>
              <a:rPr lang="vi-VN" sz="1800" b="0" i="0" smtClean="0">
                <a:latin typeface="+mj-lt"/>
              </a:rPr>
              <a:t>cuộc </a:t>
            </a:r>
            <a:r>
              <a:rPr lang="vi-VN" sz="1800" b="0" i="0">
                <a:latin typeface="+mj-lt"/>
              </a:rPr>
              <a:t>tấn công DMA. </a:t>
            </a:r>
            <a:endParaRPr lang="en-US" sz="1800" b="0" i="0" smtClean="0">
              <a:latin typeface="+mj-lt"/>
            </a:endParaRPr>
          </a:p>
          <a:p>
            <a:pPr marL="76200" indent="0" algn="just">
              <a:buNone/>
            </a:pPr>
            <a:r>
              <a:rPr lang="en-US" sz="1800" b="0" i="0">
                <a:solidFill>
                  <a:schemeClr val="tx1"/>
                </a:solidFill>
                <a:latin typeface="+mj-lt"/>
              </a:rPr>
              <a:t> </a:t>
            </a:r>
            <a:r>
              <a:rPr lang="en-US" sz="1800" b="0" i="0" smtClean="0">
                <a:solidFill>
                  <a:schemeClr val="tx1"/>
                </a:solidFill>
                <a:latin typeface="+mj-lt"/>
              </a:rPr>
              <a:t>   -</a:t>
            </a:r>
            <a:r>
              <a:rPr lang="vi-VN" sz="1800" b="0" i="0">
                <a:latin typeface="+mj-lt"/>
              </a:rPr>
              <a:t>Một lỗ hổng khác khi cổng Thunderbolt có thể được sử dụng để tải và thực thi các ROM tùy chọn độc hại từ thiết bị hoặc thiết bị ngoại vi được đính </a:t>
            </a:r>
            <a:r>
              <a:rPr lang="vi-VN" sz="1800" b="0" i="0" smtClean="0">
                <a:latin typeface="+mj-lt"/>
              </a:rPr>
              <a:t>kèm</a:t>
            </a:r>
            <a:r>
              <a:rPr lang="en-US" sz="1800" b="0" i="0" smtClean="0">
                <a:latin typeface="+mj-lt"/>
              </a:rPr>
              <a:t>. Người dung có thể bị theo dõi hành vi.</a:t>
            </a:r>
            <a:endParaRPr lang="en-US" sz="1800" b="0" i="0">
              <a:solidFill>
                <a:schemeClr val="tx1"/>
              </a:solidFill>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01409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5902" y="141670"/>
            <a:ext cx="6754888" cy="629511"/>
          </a:xfrm>
        </p:spPr>
        <p:txBody>
          <a:bodyPr/>
          <a:lstStyle/>
          <a:p>
            <a:r>
              <a:rPr lang="en-US" smtClean="0"/>
              <a:t>4. Thông tin khác</a:t>
            </a:r>
            <a:endParaRPr lang="en-US"/>
          </a:p>
        </p:txBody>
      </p:sp>
      <p:sp>
        <p:nvSpPr>
          <p:cNvPr id="5" name="Text Placeholder 4"/>
          <p:cNvSpPr>
            <a:spLocks noGrp="1"/>
          </p:cNvSpPr>
          <p:nvPr>
            <p:ph type="body" idx="1"/>
          </p:nvPr>
        </p:nvSpPr>
        <p:spPr>
          <a:xfrm>
            <a:off x="528810" y="683046"/>
            <a:ext cx="7855026" cy="4129579"/>
          </a:xfrm>
        </p:spPr>
        <p:txBody>
          <a:bodyPr/>
          <a:lstStyle/>
          <a:p>
            <a:r>
              <a:rPr lang="en-US" smtClean="0"/>
              <a:t>Thunderbolt được đánh giá là đang dần cải thiện và tương lai sẽ trở thành chuẩn kết nối hiện đại.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7" name="Picture 6"/>
          <p:cNvPicPr>
            <a:picLocks noChangeAspect="1"/>
          </p:cNvPicPr>
          <p:nvPr/>
        </p:nvPicPr>
        <p:blipFill>
          <a:blip r:embed="rId2"/>
          <a:stretch>
            <a:fillRect/>
          </a:stretch>
        </p:blipFill>
        <p:spPr>
          <a:xfrm>
            <a:off x="1355075" y="1628286"/>
            <a:ext cx="6023857" cy="3362685"/>
          </a:xfrm>
          <a:prstGeom prst="rect">
            <a:avLst/>
          </a:prstGeom>
        </p:spPr>
      </p:pic>
    </p:spTree>
    <p:extLst>
      <p:ext uri="{BB962C8B-B14F-4D97-AF65-F5344CB8AC3E}">
        <p14:creationId xmlns:p14="http://schemas.microsoft.com/office/powerpoint/2010/main" val="39622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27961" y="99151"/>
            <a:ext cx="7645706" cy="4713473"/>
          </a:xfrm>
        </p:spPr>
        <p:txBody>
          <a:bodyPr/>
          <a:lstStyle/>
          <a:p>
            <a:r>
              <a:rPr lang="en-US" sz="2000" smtClean="0">
                <a:latin typeface="+mj-lt"/>
              </a:rPr>
              <a:t>Xét về giá : được đánh giá là tương đối cao ( sản xuất bởi hãng có thương hiệu chất lượng cao).</a:t>
            </a:r>
            <a:endParaRPr lang="en-US" sz="2000">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6" name="Picture 5"/>
          <p:cNvPicPr>
            <a:picLocks noChangeAspect="1"/>
          </p:cNvPicPr>
          <p:nvPr/>
        </p:nvPicPr>
        <p:blipFill>
          <a:blip r:embed="rId2"/>
          <a:stretch>
            <a:fillRect/>
          </a:stretch>
        </p:blipFill>
        <p:spPr>
          <a:xfrm>
            <a:off x="3411693" y="1352780"/>
            <a:ext cx="1958774" cy="2910748"/>
          </a:xfrm>
          <a:prstGeom prst="rect">
            <a:avLst/>
          </a:prstGeom>
        </p:spPr>
      </p:pic>
      <p:pic>
        <p:nvPicPr>
          <p:cNvPr id="9" name="Picture 8"/>
          <p:cNvPicPr>
            <a:picLocks noChangeAspect="1"/>
          </p:cNvPicPr>
          <p:nvPr/>
        </p:nvPicPr>
        <p:blipFill>
          <a:blip r:embed="rId3"/>
          <a:stretch>
            <a:fillRect/>
          </a:stretch>
        </p:blipFill>
        <p:spPr>
          <a:xfrm>
            <a:off x="1086265" y="1352780"/>
            <a:ext cx="1908278" cy="2910748"/>
          </a:xfrm>
          <a:prstGeom prst="rect">
            <a:avLst/>
          </a:prstGeom>
        </p:spPr>
      </p:pic>
      <p:pic>
        <p:nvPicPr>
          <p:cNvPr id="10" name="Picture 9"/>
          <p:cNvPicPr>
            <a:picLocks noChangeAspect="1"/>
          </p:cNvPicPr>
          <p:nvPr/>
        </p:nvPicPr>
        <p:blipFill>
          <a:blip r:embed="rId4"/>
          <a:stretch>
            <a:fillRect/>
          </a:stretch>
        </p:blipFill>
        <p:spPr>
          <a:xfrm>
            <a:off x="5830189" y="1352780"/>
            <a:ext cx="1891750" cy="2933816"/>
          </a:xfrm>
          <a:prstGeom prst="rect">
            <a:avLst/>
          </a:prstGeom>
        </p:spPr>
      </p:pic>
    </p:spTree>
    <p:extLst>
      <p:ext uri="{BB962C8B-B14F-4D97-AF65-F5344CB8AC3E}">
        <p14:creationId xmlns:p14="http://schemas.microsoft.com/office/powerpoint/2010/main" val="247500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920" y="-22034"/>
            <a:ext cx="5972100" cy="636000"/>
          </a:xfrm>
        </p:spPr>
        <p:txBody>
          <a:bodyPr/>
          <a:lstStyle/>
          <a:p>
            <a:r>
              <a:rPr lang="en-US" smtClean="0">
                <a:latin typeface="+mj-lt"/>
              </a:rPr>
              <a:t>Nguồn tài liệu</a:t>
            </a:r>
            <a:endParaRPr lang="en-US">
              <a:latin typeface="+mj-lt"/>
            </a:endParaRPr>
          </a:p>
        </p:txBody>
      </p:sp>
      <p:sp>
        <p:nvSpPr>
          <p:cNvPr id="3" name="Text Placeholder 2"/>
          <p:cNvSpPr>
            <a:spLocks noGrp="1"/>
          </p:cNvSpPr>
          <p:nvPr>
            <p:ph type="body" idx="1"/>
          </p:nvPr>
        </p:nvSpPr>
        <p:spPr>
          <a:xfrm>
            <a:off x="804231" y="506776"/>
            <a:ext cx="7513504" cy="4030427"/>
          </a:xfrm>
        </p:spPr>
        <p:txBody>
          <a:bodyPr/>
          <a:lstStyle/>
          <a:p>
            <a:r>
              <a:rPr lang="en-US" sz="1600">
                <a:hlinkClick r:id="rId2"/>
              </a:rPr>
              <a:t>https://</a:t>
            </a:r>
            <a:r>
              <a:rPr lang="en-US" sz="1600" smtClean="0">
                <a:hlinkClick r:id="rId2"/>
              </a:rPr>
              <a:t>www.dienmayxanh.com/kinh-nghiem-hay/tim-hieu-ve-cong-thunderbolt-3-cho-laptop-1114952</a:t>
            </a:r>
            <a:endParaRPr lang="en-US" sz="1600" smtClean="0"/>
          </a:p>
          <a:p>
            <a:r>
              <a:rPr lang="en-US" sz="1600">
                <a:hlinkClick r:id="rId3"/>
              </a:rPr>
              <a:t>https://</a:t>
            </a:r>
            <a:r>
              <a:rPr lang="en-US" sz="1600" smtClean="0">
                <a:hlinkClick r:id="rId3"/>
              </a:rPr>
              <a:t>www.thegioididong.com/tin-tuc/tim-hieu-ve-cong-ket-noi-thunderbolt-1350400</a:t>
            </a:r>
            <a:endParaRPr lang="en-US" sz="1600" smtClean="0"/>
          </a:p>
          <a:p>
            <a:r>
              <a:rPr lang="en-US" sz="1600">
                <a:hlinkClick r:id="rId4"/>
              </a:rPr>
              <a:t>https://</a:t>
            </a:r>
            <a:r>
              <a:rPr lang="en-US" sz="1600" smtClean="0">
                <a:hlinkClick r:id="rId4"/>
              </a:rPr>
              <a:t>fptshop.com.vn/tin-tuc/thu-thuat/o-usb-la-gi-127727</a:t>
            </a:r>
            <a:endParaRPr lang="en-US" sz="1600" smtClean="0"/>
          </a:p>
          <a:p>
            <a:r>
              <a:rPr lang="en-US" sz="1600">
                <a:hlinkClick r:id="rId5"/>
              </a:rPr>
              <a:t>https://tinhte.vn/thread/chuyen-de-3d-hdmi-1-4-la-gi-no-co-gi-moi.551390</a:t>
            </a:r>
            <a:r>
              <a:rPr lang="en-US" sz="1600" smtClean="0">
                <a:hlinkClick r:id="rId5"/>
              </a:rPr>
              <a:t>/</a:t>
            </a:r>
            <a:endParaRPr lang="en-US" sz="1600" smtClean="0"/>
          </a:p>
          <a:p>
            <a:r>
              <a:rPr lang="en-US" sz="1600">
                <a:hlinkClick r:id="rId6"/>
              </a:rPr>
              <a:t>https://</a:t>
            </a:r>
            <a:r>
              <a:rPr lang="en-US" sz="1600" smtClean="0">
                <a:hlinkClick r:id="rId6"/>
              </a:rPr>
              <a:t>www.dienmayxanh.com/kinh-nghiem-hay/hdmi-2-1-la-gi-co-gi-khac-voi-hdmi-thuong-tat-ca-n-1144609</a:t>
            </a:r>
            <a:endParaRPr lang="en-US" sz="1600" smtClean="0"/>
          </a:p>
          <a:p>
            <a:r>
              <a:rPr lang="en-US" sz="1600">
                <a:hlinkClick r:id="rId7"/>
              </a:rPr>
              <a:t>https://</a:t>
            </a:r>
            <a:r>
              <a:rPr lang="en-US" sz="1600" smtClean="0">
                <a:hlinkClick r:id="rId7"/>
              </a:rPr>
              <a:t>laptop88.vn/tat-tan-tat-ve-cac-chuan-ket-noi-usb/a215.html</a:t>
            </a:r>
            <a:endParaRPr lang="en-US" sz="1600" smtClean="0"/>
          </a:p>
          <a:p>
            <a:r>
              <a:rPr lang="en-US" sz="1600">
                <a:hlinkClick r:id="rId8"/>
              </a:rPr>
              <a:t>https://</a:t>
            </a:r>
            <a:r>
              <a:rPr lang="en-US" sz="1600" smtClean="0">
                <a:hlinkClick r:id="rId8"/>
              </a:rPr>
              <a:t>www.thegioididong.com/hoi-dap/cong-thunderbolt-la-gi-uu-va-nhuoc-diem-cua-thunde-1180891</a:t>
            </a:r>
            <a:endParaRPr lang="en-US" sz="1600" smtClean="0"/>
          </a:p>
          <a:p>
            <a:r>
              <a:rPr lang="en-US" sz="1600">
                <a:hlinkClick r:id="rId9"/>
              </a:rPr>
              <a:t>https://</a:t>
            </a:r>
            <a:r>
              <a:rPr lang="en-US" sz="1600" smtClean="0">
                <a:hlinkClick r:id="rId9"/>
              </a:rPr>
              <a:t>hcmfpt.vn/hdmi-la-gi-cac-chuan-hdmi-tu-1-0-den-2-1.html</a:t>
            </a:r>
            <a:endParaRPr lang="en-US" sz="1600" smtClean="0"/>
          </a:p>
          <a:p>
            <a:r>
              <a:rPr lang="en-US" sz="1600" smtClean="0"/>
              <a:t>Hanoicompute.com</a:t>
            </a:r>
            <a:endParaRPr lang="en-US" sz="16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3988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arn(inVertical)">
                                      <p:cBhvr>
                                        <p:cTn id="35" dur="500"/>
                                        <p:tgtEl>
                                          <p:spTgt spid="3">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barn(inVertical)">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5829300"/>
          </a:xfrm>
          <a:prstGeom prst="rect">
            <a:avLst/>
          </a:prstGeom>
        </p:spPr>
      </p:pic>
      <p:sp>
        <p:nvSpPr>
          <p:cNvPr id="3" name="Text Placeholder 2"/>
          <p:cNvSpPr>
            <a:spLocks noGrp="1"/>
          </p:cNvSpPr>
          <p:nvPr>
            <p:ph type="body" idx="1"/>
          </p:nvPr>
        </p:nvSpPr>
        <p:spPr>
          <a:xfrm>
            <a:off x="736582" y="2303966"/>
            <a:ext cx="7489562" cy="3777039"/>
          </a:xfrm>
        </p:spPr>
        <p:txBody>
          <a:bodyPr/>
          <a:lstStyle/>
          <a:p>
            <a:pPr marL="76200" indent="0" algn="ctr">
              <a:buNone/>
            </a:pPr>
            <a:r>
              <a:rPr lang="en-US" sz="3600" smtClean="0">
                <a:solidFill>
                  <a:schemeClr val="bg2">
                    <a:lumMod val="10000"/>
                  </a:schemeClr>
                </a:solidFill>
                <a:latin typeface="+mj-lt"/>
              </a:rPr>
              <a:t>THANKS YOU FOR LISTENING</a:t>
            </a:r>
            <a:endParaRPr lang="en-US" sz="3600">
              <a:solidFill>
                <a:schemeClr val="bg2">
                  <a:lumMod val="10000"/>
                </a:schemeClr>
              </a:solidFill>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69626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181936" y="369315"/>
            <a:ext cx="6920346" cy="4026415"/>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b="0" i="0" smtClean="0">
                <a:latin typeface="+mj-lt"/>
              </a:rPr>
              <a:t>1.Khái niệm</a:t>
            </a:r>
          </a:p>
          <a:p>
            <a:pPr algn="just"/>
            <a:r>
              <a:rPr lang="en-US" b="0" i="0" smtClean="0">
                <a:latin typeface="+mj-lt"/>
              </a:rPr>
              <a:t>- HDMI </a:t>
            </a:r>
            <a:r>
              <a:rPr lang="vi-VN" sz="1800" b="0" i="0" smtClean="0">
                <a:latin typeface="Times New Roman" panose="02020603050405020304" pitchFamily="18" charset="0"/>
                <a:cs typeface="Times New Roman" panose="02020603050405020304" pitchFamily="18" charset="0"/>
              </a:rPr>
              <a:t> </a:t>
            </a:r>
            <a:r>
              <a:rPr lang="en-US" sz="1800" b="0" i="0" smtClean="0">
                <a:latin typeface="Times New Roman" panose="02020603050405020304" pitchFamily="18" charset="0"/>
                <a:cs typeface="Times New Roman" panose="02020603050405020304" pitchFamily="18" charset="0"/>
              </a:rPr>
              <a:t>(</a:t>
            </a:r>
            <a:r>
              <a:rPr lang="vi-VN" sz="1800" i="0" smtClean="0">
                <a:latin typeface="Times New Roman" panose="02020603050405020304" pitchFamily="18" charset="0"/>
                <a:cs typeface="Times New Roman" panose="02020603050405020304" pitchFamily="18" charset="0"/>
              </a:rPr>
              <a:t>High-Definition Multimedia Interface</a:t>
            </a:r>
            <a:r>
              <a:rPr lang="en-US" sz="1800" i="0" smtClean="0">
                <a:latin typeface="Times New Roman" panose="02020603050405020304" pitchFamily="18" charset="0"/>
                <a:cs typeface="Times New Roman" panose="02020603050405020304" pitchFamily="18" charset="0"/>
              </a:rPr>
              <a:t>) </a:t>
            </a:r>
            <a:r>
              <a:rPr lang="vi-VN" sz="1800" b="0" i="0">
                <a:latin typeface="+mj-lt"/>
              </a:rPr>
              <a:t>là một chuẩn kết nối sử dụng dây cáp để truyền tải dữ liệu từ thiết bị này sang thiết bị khác mà vẫn đảm bảo được độ phân giải cao.</a:t>
            </a:r>
            <a:endParaRPr lang="en-US" sz="1800" b="0" i="0" smtClean="0">
              <a:latin typeface="+mj-lt"/>
            </a:endParaRPr>
          </a:p>
          <a:p>
            <a:pPr marL="0" lvl="0" indent="0" algn="l" rtl="0">
              <a:spcBef>
                <a:spcPts val="600"/>
              </a:spcBef>
              <a:spcAft>
                <a:spcPts val="0"/>
              </a:spcAft>
              <a:buNone/>
            </a:pPr>
            <a:endParaRPr lang="en-US" b="0" i="0">
              <a:latin typeface="+mj-lt"/>
            </a:endParaRPr>
          </a:p>
          <a:p>
            <a:pPr marL="0" lvl="0" indent="0" algn="l" rtl="0">
              <a:spcBef>
                <a:spcPts val="600"/>
              </a:spcBef>
              <a:spcAft>
                <a:spcPts val="0"/>
              </a:spcAft>
              <a:buNone/>
            </a:pPr>
            <a:endParaRPr lang="en-US" b="0" smtClean="0">
              <a:latin typeface="+mj-lt"/>
            </a:endParaRPr>
          </a:p>
          <a:p>
            <a:pPr marL="0" lvl="0" indent="0" algn="l" rtl="0">
              <a:spcBef>
                <a:spcPts val="600"/>
              </a:spcBef>
              <a:spcAft>
                <a:spcPts val="0"/>
              </a:spcAft>
              <a:buNone/>
            </a:pPr>
            <a:endParaRPr lang="en-US" b="0" i="0" smtClean="0">
              <a:latin typeface="+mj-lt"/>
            </a:endParaRPr>
          </a:p>
          <a:p>
            <a:pPr marL="0" lvl="0" indent="0" algn="l" rtl="0">
              <a:spcBef>
                <a:spcPts val="600"/>
              </a:spcBef>
              <a:spcAft>
                <a:spcPts val="0"/>
              </a:spcAft>
              <a:buNone/>
            </a:pPr>
            <a:endParaRPr lang="en-US" b="0" i="0" smtClean="0">
              <a:latin typeface="+mj-lt"/>
            </a:endParaRPr>
          </a:p>
          <a:p>
            <a:pPr marL="0" lvl="0" indent="461963" algn="l" rtl="0">
              <a:spcBef>
                <a:spcPts val="600"/>
              </a:spcBef>
              <a:spcAft>
                <a:spcPts val="0"/>
              </a:spcAft>
              <a:buNone/>
            </a:pPr>
            <a:endParaRPr lang="en-US" b="0" i="0" smtClean="0">
              <a:latin typeface="+mj-lt"/>
            </a:endParaRPr>
          </a:p>
          <a:p>
            <a:pPr lvl="0" indent="-457200" algn="l" rtl="0">
              <a:spcBef>
                <a:spcPts val="600"/>
              </a:spcBef>
              <a:spcAft>
                <a:spcPts val="0"/>
              </a:spcAft>
              <a:buFont typeface="+mj-lt"/>
              <a:buAutoNum type="arabicPeriod"/>
            </a:pPr>
            <a:endParaRPr b="0" i="0">
              <a:latin typeface="+mj-lt"/>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AutoShape 2" descr="Làm sao để chọn mua cáp HDMI cho tiv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666678" y="2283370"/>
            <a:ext cx="2657475" cy="1724025"/>
          </a:xfrm>
          <a:prstGeom prst="rect">
            <a:avLst/>
          </a:prstGeom>
        </p:spPr>
      </p:pic>
      <p:pic>
        <p:nvPicPr>
          <p:cNvPr id="10" name="Picture 9"/>
          <p:cNvPicPr>
            <a:picLocks noChangeAspect="1"/>
          </p:cNvPicPr>
          <p:nvPr/>
        </p:nvPicPr>
        <p:blipFill>
          <a:blip r:embed="rId4"/>
          <a:stretch>
            <a:fillRect/>
          </a:stretch>
        </p:blipFill>
        <p:spPr>
          <a:xfrm>
            <a:off x="4543884" y="2382522"/>
            <a:ext cx="2876550" cy="1590675"/>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 calcmode="lin" valueType="num">
                                      <p:cBhvr additive="base">
                                        <p:cTn id="7" dur="500" fill="hold"/>
                                        <p:tgtEl>
                                          <p:spTgt spid="2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25">
                                            <p:txEl>
                                              <p:pRg st="1" end="1"/>
                                            </p:txEl>
                                          </p:spTgt>
                                        </p:tgtEl>
                                        <p:attrNameLst>
                                          <p:attrName>style.visibility</p:attrName>
                                        </p:attrNameLst>
                                      </p:cBhvr>
                                      <p:to>
                                        <p:strVal val="visible"/>
                                      </p:to>
                                    </p:set>
                                    <p:animEffect transition="in" filter="circle(in)">
                                      <p:cBhvr>
                                        <p:cTn id="13" dur="2000"/>
                                        <p:tgtEl>
                                          <p:spTgt spid="22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328956"/>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smtClean="0">
                <a:latin typeface="+mj-lt"/>
              </a:rPr>
              <a:t>2. Cấu tạo</a:t>
            </a:r>
            <a:endParaRPr sz="3200">
              <a:latin typeface="+mj-lt"/>
            </a:endParaRPr>
          </a:p>
        </p:txBody>
      </p:sp>
      <p:sp>
        <p:nvSpPr>
          <p:cNvPr id="232" name="Google Shape;232;p20"/>
          <p:cNvSpPr txBox="1">
            <a:spLocks noGrp="1"/>
          </p:cNvSpPr>
          <p:nvPr>
            <p:ph type="body" idx="1"/>
          </p:nvPr>
        </p:nvSpPr>
        <p:spPr>
          <a:xfrm>
            <a:off x="868785" y="964956"/>
            <a:ext cx="7107428" cy="3531908"/>
          </a:xfrm>
          <a:prstGeom prst="rect">
            <a:avLst/>
          </a:prstGeom>
        </p:spPr>
        <p:txBody>
          <a:bodyPr spcFirstLastPara="1" wrap="square" lIns="91425" tIns="91425" rIns="91425" bIns="91425" anchor="t" anchorCtr="0">
            <a:noAutofit/>
          </a:bodyPr>
          <a:lstStyle/>
          <a:p>
            <a:pPr lvl="0" algn="just"/>
            <a:r>
              <a:rPr lang="vi-VN" sz="1800">
                <a:latin typeface="+mj-lt"/>
              </a:rPr>
              <a:t>Cấu tạo của cáp HDMI có </a:t>
            </a:r>
            <a:r>
              <a:rPr lang="vi-VN" sz="1800" b="1">
                <a:latin typeface="+mj-lt"/>
              </a:rPr>
              <a:t>19 chân nhỏ</a:t>
            </a:r>
            <a:r>
              <a:rPr lang="vi-VN" sz="1800">
                <a:latin typeface="+mj-lt"/>
              </a:rPr>
              <a:t>. Mỗi chân phải đảm nhiệm một chức năng và nhiệm vụ hoạt động khác nhau. Đồng thời, mỗi cái phải tuân thủ những quy tắc nhất định. Chẳng hạn như đối với chân số 18 có nhiệm vụ là cung cấp nguồn điện 5V cho kết nối</a:t>
            </a:r>
            <a:r>
              <a:rPr lang="vi-VN" sz="1800" smtClean="0">
                <a:latin typeface="+mj-lt"/>
              </a:rPr>
              <a:t>.</a:t>
            </a:r>
            <a:endParaRPr lang="en-US" sz="1800" smtClean="0">
              <a:latin typeface="+mj-lt"/>
            </a:endParaRPr>
          </a:p>
          <a:p>
            <a:pPr lvl="0" algn="just"/>
            <a:endParaRPr sz="2000" b="1">
              <a:latin typeface="+mj-lt"/>
            </a:endParaRP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stretch>
            <a:fillRect/>
          </a:stretch>
        </p:blipFill>
        <p:spPr>
          <a:xfrm>
            <a:off x="5129791" y="2465374"/>
            <a:ext cx="3393343" cy="2069425"/>
          </a:xfrm>
          <a:prstGeom prst="rect">
            <a:avLst/>
          </a:prstGeom>
        </p:spPr>
      </p:pic>
      <p:pic>
        <p:nvPicPr>
          <p:cNvPr id="6" name="Picture 5"/>
          <p:cNvPicPr>
            <a:picLocks noChangeAspect="1"/>
          </p:cNvPicPr>
          <p:nvPr/>
        </p:nvPicPr>
        <p:blipFill>
          <a:blip r:embed="rId4"/>
          <a:stretch>
            <a:fillRect/>
          </a:stretch>
        </p:blipFill>
        <p:spPr>
          <a:xfrm>
            <a:off x="1285900" y="2374470"/>
            <a:ext cx="3506437" cy="225123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anim calcmode="lin" valueType="num">
                                      <p:cBhvr>
                                        <p:cTn id="8" dur="1000" fill="hold"/>
                                        <p:tgtEl>
                                          <p:spTgt spid="231"/>
                                        </p:tgtEl>
                                        <p:attrNameLst>
                                          <p:attrName>ppt_x</p:attrName>
                                        </p:attrNameLst>
                                      </p:cBhvr>
                                      <p:tavLst>
                                        <p:tav tm="0">
                                          <p:val>
                                            <p:strVal val="#ppt_x"/>
                                          </p:val>
                                        </p:tav>
                                        <p:tav tm="100000">
                                          <p:val>
                                            <p:strVal val="#ppt_x"/>
                                          </p:val>
                                        </p:tav>
                                      </p:tavLst>
                                    </p:anim>
                                    <p:anim calcmode="lin" valueType="num">
                                      <p:cBhvr>
                                        <p:cTn id="9"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32">
                                            <p:txEl>
                                              <p:pRg st="0" end="0"/>
                                            </p:txEl>
                                          </p:spTgt>
                                        </p:tgtEl>
                                        <p:attrNameLst>
                                          <p:attrName>style.visibility</p:attrName>
                                        </p:attrNameLst>
                                      </p:cBhvr>
                                      <p:to>
                                        <p:strVal val="visible"/>
                                      </p:to>
                                    </p:set>
                                    <p:animEffect transition="in" filter="barn(inVertical)">
                                      <p:cBhvr>
                                        <p:cTn id="14" dur="500"/>
                                        <p:tgtEl>
                                          <p:spTgt spid="23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80">
                                          <p:stCondLst>
                                            <p:cond delay="0"/>
                                          </p:stCondLst>
                                        </p:cTn>
                                        <p:tgtEl>
                                          <p:spTgt spid="6"/>
                                        </p:tgtEl>
                                      </p:cBhvr>
                                    </p:animEffect>
                                    <p:anim calcmode="lin" valueType="num">
                                      <p:cBhvr>
                                        <p:cTn id="2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gtEl>
                                      </p:cBhvr>
                                      <p:to x="100000" y="60000"/>
                                    </p:animScale>
                                    <p:animScale>
                                      <p:cBhvr>
                                        <p:cTn id="31" dur="166" decel="50000">
                                          <p:stCondLst>
                                            <p:cond delay="676"/>
                                          </p:stCondLst>
                                        </p:cTn>
                                        <p:tgtEl>
                                          <p:spTgt spid="6"/>
                                        </p:tgtEl>
                                      </p:cBhvr>
                                      <p:to x="100000" y="100000"/>
                                    </p:animScale>
                                    <p:animScale>
                                      <p:cBhvr>
                                        <p:cTn id="32" dur="26">
                                          <p:stCondLst>
                                            <p:cond delay="1312"/>
                                          </p:stCondLst>
                                        </p:cTn>
                                        <p:tgtEl>
                                          <p:spTgt spid="6"/>
                                        </p:tgtEl>
                                      </p:cBhvr>
                                      <p:to x="100000" y="80000"/>
                                    </p:animScale>
                                    <p:animScale>
                                      <p:cBhvr>
                                        <p:cTn id="33" dur="166" decel="50000">
                                          <p:stCondLst>
                                            <p:cond delay="1338"/>
                                          </p:stCondLst>
                                        </p:cTn>
                                        <p:tgtEl>
                                          <p:spTgt spid="6"/>
                                        </p:tgtEl>
                                      </p:cBhvr>
                                      <p:to x="100000" y="100000"/>
                                    </p:animScale>
                                    <p:animScale>
                                      <p:cBhvr>
                                        <p:cTn id="34" dur="26">
                                          <p:stCondLst>
                                            <p:cond delay="1642"/>
                                          </p:stCondLst>
                                        </p:cTn>
                                        <p:tgtEl>
                                          <p:spTgt spid="6"/>
                                        </p:tgtEl>
                                      </p:cBhvr>
                                      <p:to x="100000" y="90000"/>
                                    </p:animScale>
                                    <p:animScale>
                                      <p:cBhvr>
                                        <p:cTn id="35" dur="166" decel="50000">
                                          <p:stCondLst>
                                            <p:cond delay="1668"/>
                                          </p:stCondLst>
                                        </p:cTn>
                                        <p:tgtEl>
                                          <p:spTgt spid="6"/>
                                        </p:tgtEl>
                                      </p:cBhvr>
                                      <p:to x="100000" y="100000"/>
                                    </p:animScale>
                                    <p:animScale>
                                      <p:cBhvr>
                                        <p:cTn id="36" dur="26">
                                          <p:stCondLst>
                                            <p:cond delay="1808"/>
                                          </p:stCondLst>
                                        </p:cTn>
                                        <p:tgtEl>
                                          <p:spTgt spid="6"/>
                                        </p:tgtEl>
                                      </p:cBhvr>
                                      <p:to x="100000" y="95000"/>
                                    </p:animScale>
                                    <p:animScale>
                                      <p:cBhvr>
                                        <p:cTn id="3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186264" y="93319"/>
            <a:ext cx="6771522" cy="1159800"/>
          </a:xfrm>
          <a:prstGeom prst="rect">
            <a:avLst/>
          </a:prstGeom>
        </p:spPr>
        <p:txBody>
          <a:bodyPr spcFirstLastPara="1" wrap="square" lIns="91425" tIns="91425" rIns="91425" bIns="91425" anchor="b" anchorCtr="0">
            <a:noAutofit/>
          </a:bodyPr>
          <a:lstStyle/>
          <a:p>
            <a:pPr algn="l">
              <a:buSzPct val="100000"/>
            </a:pPr>
            <a:r>
              <a:rPr lang="en-US" sz="2400" smtClean="0">
                <a:latin typeface="+mj-lt"/>
              </a:rPr>
              <a:t>4.Các </a:t>
            </a:r>
            <a:r>
              <a:rPr lang="en-US" sz="2400">
                <a:latin typeface="+mj-lt"/>
              </a:rPr>
              <a:t>phiên bản chuẩn kết nối</a:t>
            </a:r>
            <a:br>
              <a:rPr lang="en-US" sz="2400">
                <a:latin typeface="+mj-lt"/>
              </a:rPr>
            </a:br>
            <a:endParaRPr sz="2400" b="0">
              <a:latin typeface="+mj-lt"/>
            </a:endParaRPr>
          </a:p>
        </p:txBody>
      </p:sp>
      <p:sp>
        <p:nvSpPr>
          <p:cNvPr id="219" name="Google Shape;219;p18"/>
          <p:cNvSpPr txBox="1">
            <a:spLocks noGrp="1"/>
          </p:cNvSpPr>
          <p:nvPr>
            <p:ph type="subTitle" idx="1"/>
          </p:nvPr>
        </p:nvSpPr>
        <p:spPr>
          <a:xfrm>
            <a:off x="1288973" y="837282"/>
            <a:ext cx="7267802" cy="3062690"/>
          </a:xfrm>
          <a:prstGeom prst="rect">
            <a:avLst/>
          </a:prstGeom>
        </p:spPr>
        <p:txBody>
          <a:bodyPr spcFirstLastPara="1" wrap="square" lIns="91425" tIns="91425" rIns="91425" bIns="91425" anchor="t" anchorCtr="0">
            <a:noAutofit/>
          </a:bodyPr>
          <a:lstStyle/>
          <a:p>
            <a:pPr marL="0" lvl="0" indent="231775" algn="l"/>
            <a:r>
              <a:rPr lang="en-US" smtClean="0"/>
              <a:t> </a:t>
            </a:r>
            <a:r>
              <a:rPr lang="en-US">
                <a:solidFill>
                  <a:schemeClr val="tx1"/>
                </a:solidFill>
                <a:latin typeface="+mj-lt"/>
              </a:rPr>
              <a:t>Cổng HDMI có </a:t>
            </a:r>
            <a:r>
              <a:rPr lang="en-US" b="1">
                <a:solidFill>
                  <a:schemeClr val="tx1"/>
                </a:solidFill>
                <a:latin typeface="+mj-lt"/>
              </a:rPr>
              <a:t>3 phiên bản</a:t>
            </a:r>
            <a:r>
              <a:rPr lang="en-US">
                <a:solidFill>
                  <a:schemeClr val="tx1"/>
                </a:solidFill>
                <a:latin typeface="+mj-lt"/>
              </a:rPr>
              <a:t> phổ biến nhất là HDMI 1.4, HDMI 2.0 và </a:t>
            </a:r>
            <a:r>
              <a:rPr lang="en-US">
                <a:solidFill>
                  <a:schemeClr val="tx1"/>
                </a:solidFill>
                <a:latin typeface="+mj-lt"/>
                <a:hlinkClick r:id="rId3"/>
              </a:rPr>
              <a:t>HDMI 2.1</a:t>
            </a:r>
            <a:r>
              <a:rPr lang="en-US" smtClean="0">
                <a:solidFill>
                  <a:schemeClr val="tx1"/>
                </a:solidFill>
                <a:latin typeface="+mj-lt"/>
              </a:rPr>
              <a:t>. Trong đó HDMI 2.1 được đưa vào từ năm 2019 và là phiên bản mới nhất hiện tại.</a:t>
            </a:r>
          </a:p>
          <a:p>
            <a:pPr marL="0" lvl="0" indent="231775" algn="l"/>
            <a:endParaRPr lang="en-US">
              <a:solidFill>
                <a:schemeClr val="tx1"/>
              </a:solidFill>
              <a:latin typeface="+mj-lt"/>
            </a:endParaRPr>
          </a:p>
          <a:p>
            <a:pPr marL="0" lvl="0" indent="231775" algn="l"/>
            <a:endParaRPr lang="en-US" smtClean="0">
              <a:solidFill>
                <a:schemeClr val="tx1"/>
              </a:solidFill>
              <a:latin typeface="+mj-lt"/>
            </a:endParaRPr>
          </a:p>
          <a:p>
            <a:pPr marL="0" lvl="0" indent="231775" algn="l"/>
            <a:endParaRPr lang="en-US">
              <a:solidFill>
                <a:schemeClr val="tx1"/>
              </a:solidFill>
              <a:latin typeface="+mj-lt"/>
            </a:endParaRPr>
          </a:p>
          <a:p>
            <a:pPr marL="0" lvl="0" indent="231775" algn="l"/>
            <a:endParaRPr lang="en-US" smtClean="0">
              <a:solidFill>
                <a:schemeClr val="tx1"/>
              </a:solidFill>
              <a:latin typeface="+mj-lt"/>
            </a:endParaRPr>
          </a:p>
          <a:p>
            <a:pPr marL="0" lvl="0" indent="231775" algn="l"/>
            <a:endParaRPr lang="en-US">
              <a:solidFill>
                <a:schemeClr val="tx1"/>
              </a:solidFill>
              <a:latin typeface="+mj-lt"/>
            </a:endParaRPr>
          </a:p>
          <a:p>
            <a:pPr marL="0" lvl="0" indent="231775" algn="l"/>
            <a:endParaRPr lang="en-US" smtClean="0">
              <a:solidFill>
                <a:schemeClr val="tx1"/>
              </a:solidFill>
              <a:latin typeface="+mj-lt"/>
            </a:endParaRPr>
          </a:p>
          <a:p>
            <a:pPr marL="0" lvl="0" indent="231775" algn="l"/>
            <a:endParaRPr lang="en-US">
              <a:solidFill>
                <a:schemeClr val="tx1"/>
              </a:solidFill>
              <a:latin typeface="+mj-lt"/>
            </a:endParaRPr>
          </a:p>
          <a:p>
            <a:pPr marL="0" lvl="0" indent="231775" algn="l"/>
            <a:r>
              <a:rPr lang="en-US" smtClean="0">
                <a:solidFill>
                  <a:schemeClr val="tx1"/>
                </a:solidFill>
                <a:latin typeface="+mj-lt"/>
              </a:rPr>
              <a:t>          </a:t>
            </a:r>
          </a:p>
          <a:p>
            <a:pPr marL="0" lvl="0" indent="231775" algn="l"/>
            <a:r>
              <a:rPr lang="en-US" smtClean="0">
                <a:solidFill>
                  <a:schemeClr val="tx1"/>
                </a:solidFill>
                <a:latin typeface="+mj-lt"/>
              </a:rPr>
              <a:t>HDMI 1.4                              HDMI 2.0                         HDMI 2.1</a:t>
            </a:r>
            <a:endParaRPr>
              <a:solidFill>
                <a:schemeClr val="tx1"/>
              </a:solidFill>
              <a:latin typeface="+mj-lt"/>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4"/>
          <a:stretch>
            <a:fillRect/>
          </a:stretch>
        </p:blipFill>
        <p:spPr>
          <a:xfrm>
            <a:off x="927071" y="1997081"/>
            <a:ext cx="2333922" cy="1792721"/>
          </a:xfrm>
          <a:prstGeom prst="rect">
            <a:avLst/>
          </a:prstGeom>
        </p:spPr>
      </p:pic>
      <p:pic>
        <p:nvPicPr>
          <p:cNvPr id="3" name="Picture 2"/>
          <p:cNvPicPr>
            <a:picLocks noChangeAspect="1"/>
          </p:cNvPicPr>
          <p:nvPr/>
        </p:nvPicPr>
        <p:blipFill>
          <a:blip r:embed="rId5"/>
          <a:stretch>
            <a:fillRect/>
          </a:stretch>
        </p:blipFill>
        <p:spPr>
          <a:xfrm>
            <a:off x="3462880" y="2008830"/>
            <a:ext cx="2475238" cy="1796439"/>
          </a:xfrm>
          <a:prstGeom prst="rect">
            <a:avLst/>
          </a:prstGeom>
        </p:spPr>
      </p:pic>
      <p:pic>
        <p:nvPicPr>
          <p:cNvPr id="4" name="Picture 3"/>
          <p:cNvPicPr>
            <a:picLocks noChangeAspect="1"/>
          </p:cNvPicPr>
          <p:nvPr/>
        </p:nvPicPr>
        <p:blipFill>
          <a:blip r:embed="rId6"/>
          <a:stretch>
            <a:fillRect/>
          </a:stretch>
        </p:blipFill>
        <p:spPr>
          <a:xfrm>
            <a:off x="6073872" y="1987158"/>
            <a:ext cx="2585612" cy="1802644"/>
          </a:xfrm>
          <a:prstGeom prst="rect">
            <a:avLst/>
          </a:prstGeom>
        </p:spPr>
      </p:pic>
    </p:spTree>
    <p:extLst>
      <p:ext uri="{BB962C8B-B14F-4D97-AF65-F5344CB8AC3E}">
        <p14:creationId xmlns:p14="http://schemas.microsoft.com/office/powerpoint/2010/main" val="2541992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additive="base">
                                        <p:cTn id="7" dur="500" fill="hold"/>
                                        <p:tgtEl>
                                          <p:spTgt spid="218"/>
                                        </p:tgtEl>
                                        <p:attrNameLst>
                                          <p:attrName>ppt_x</p:attrName>
                                        </p:attrNameLst>
                                      </p:cBhvr>
                                      <p:tavLst>
                                        <p:tav tm="0">
                                          <p:val>
                                            <p:strVal val="#ppt_x"/>
                                          </p:val>
                                        </p:tav>
                                        <p:tav tm="100000">
                                          <p:val>
                                            <p:strVal val="#ppt_x"/>
                                          </p:val>
                                        </p:tav>
                                      </p:tavLst>
                                    </p:anim>
                                    <p:anim calcmode="lin" valueType="num">
                                      <p:cBhvr additive="base">
                                        <p:cTn id="8"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19">
                                            <p:txEl>
                                              <p:pRg st="0" end="0"/>
                                            </p:txEl>
                                          </p:spTgt>
                                        </p:tgtEl>
                                        <p:attrNameLst>
                                          <p:attrName>style.visibility</p:attrName>
                                        </p:attrNameLst>
                                      </p:cBhvr>
                                      <p:to>
                                        <p:strVal val="visible"/>
                                      </p:to>
                                    </p:set>
                                    <p:animEffect transition="in" filter="wipe(down)">
                                      <p:cBhvr>
                                        <p:cTn id="13" dur="500"/>
                                        <p:tgtEl>
                                          <p:spTgt spid="21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19">
                                            <p:txEl>
                                              <p:pRg st="9" end="9"/>
                                            </p:txEl>
                                          </p:spTgt>
                                        </p:tgtEl>
                                        <p:attrNameLst>
                                          <p:attrName>style.visibility</p:attrName>
                                        </p:attrNameLst>
                                      </p:cBhvr>
                                      <p:to>
                                        <p:strVal val="visible"/>
                                      </p:to>
                                    </p:set>
                                    <p:animEffect transition="in" filter="barn(inVertical)">
                                      <p:cBhvr>
                                        <p:cTn id="25" dur="500"/>
                                        <p:tgtEl>
                                          <p:spTgt spid="219">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ctrTitle"/>
          </p:nvPr>
        </p:nvSpPr>
        <p:spPr>
          <a:xfrm>
            <a:off x="1149606" y="-312469"/>
            <a:ext cx="3848100" cy="11598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2400" smtClean="0">
                <a:latin typeface="+mj-lt"/>
              </a:rPr>
              <a:t>4.1 : HDMI 2.1</a:t>
            </a:r>
            <a:endParaRPr sz="2400">
              <a:latin typeface="+mj-lt"/>
            </a:endParaRPr>
          </a:p>
        </p:txBody>
      </p:sp>
      <p:sp>
        <p:nvSpPr>
          <p:cNvPr id="2" name="Subtitle 1"/>
          <p:cNvSpPr>
            <a:spLocks noGrp="1"/>
          </p:cNvSpPr>
          <p:nvPr>
            <p:ph type="subTitle" idx="1"/>
          </p:nvPr>
        </p:nvSpPr>
        <p:spPr>
          <a:xfrm>
            <a:off x="1068636" y="847331"/>
            <a:ext cx="7689773" cy="3504331"/>
          </a:xfrm>
        </p:spPr>
        <p:txBody>
          <a:bodyPr/>
          <a:lstStyle/>
          <a:p>
            <a:pPr algn="just">
              <a:buFontTx/>
              <a:buChar char="-"/>
            </a:pPr>
            <a:r>
              <a:rPr lang="vi-VN" smtClean="0">
                <a:solidFill>
                  <a:schemeClr val="tx1"/>
                </a:solidFill>
                <a:latin typeface="+mj-lt"/>
              </a:rPr>
              <a:t>HDMI </a:t>
            </a:r>
            <a:r>
              <a:rPr lang="vi-VN">
                <a:solidFill>
                  <a:schemeClr val="tx1"/>
                </a:solidFill>
                <a:latin typeface="+mj-lt"/>
              </a:rPr>
              <a:t>2.1 cho chất lượng hình ảnh tốt lên tới </a:t>
            </a:r>
            <a:r>
              <a:rPr lang="vi-VN" b="1">
                <a:solidFill>
                  <a:schemeClr val="tx1"/>
                </a:solidFill>
                <a:latin typeface="+mj-lt"/>
              </a:rPr>
              <a:t>10K, 8K/60fps hoặc 4K/120fps </a:t>
            </a:r>
            <a:r>
              <a:rPr lang="vi-VN">
                <a:solidFill>
                  <a:schemeClr val="tx1"/>
                </a:solidFill>
                <a:latin typeface="+mj-lt"/>
              </a:rPr>
              <a:t>nhờ vào sự hỗ trợ của bằng thông truyền dữ liệu </a:t>
            </a:r>
            <a:r>
              <a:rPr lang="vi-VN" b="1" smtClean="0">
                <a:solidFill>
                  <a:schemeClr val="tx1"/>
                </a:solidFill>
                <a:latin typeface="+mj-lt"/>
              </a:rPr>
              <a:t>48Gbps</a:t>
            </a:r>
            <a:r>
              <a:rPr lang="en-US" b="1" smtClean="0">
                <a:solidFill>
                  <a:schemeClr val="tx1"/>
                </a:solidFill>
                <a:latin typeface="+mj-lt"/>
              </a:rPr>
              <a:t>.</a:t>
            </a:r>
          </a:p>
          <a:p>
            <a:pPr algn="just">
              <a:buFontTx/>
              <a:buChar char="-"/>
            </a:pPr>
            <a:r>
              <a:rPr lang="en-US" smtClean="0">
                <a:solidFill>
                  <a:schemeClr val="tx1"/>
                </a:solidFill>
                <a:latin typeface="+mj-lt"/>
              </a:rPr>
              <a:t>Tần </a:t>
            </a:r>
            <a:r>
              <a:rPr lang="en-US">
                <a:solidFill>
                  <a:schemeClr val="tx1"/>
                </a:solidFill>
                <a:latin typeface="+mj-lt"/>
              </a:rPr>
              <a:t>số quét của HDMI 2.1 là 120Hz nên dễ dàng đáp ứng cho những thiết bị có độ phân giải </a:t>
            </a:r>
            <a:r>
              <a:rPr lang="en-US" smtClean="0">
                <a:solidFill>
                  <a:schemeClr val="tx1"/>
                </a:solidFill>
                <a:latin typeface="+mj-lt"/>
              </a:rPr>
              <a:t>10K.</a:t>
            </a:r>
          </a:p>
          <a:p>
            <a:pPr algn="just">
              <a:buFontTx/>
              <a:buChar char="-"/>
            </a:pPr>
            <a:r>
              <a:rPr lang="en-US" smtClean="0">
                <a:solidFill>
                  <a:schemeClr val="tx1"/>
                </a:solidFill>
                <a:latin typeface="+mj-lt"/>
              </a:rPr>
              <a:t>Hỗ trợ màu: gam màu rộng ở mức 10, 12 và 16 bit.</a:t>
            </a:r>
          </a:p>
          <a:p>
            <a:pPr algn="just">
              <a:buFontTx/>
              <a:buChar char="-"/>
            </a:pPr>
            <a:r>
              <a:rPr lang="en-US" smtClean="0">
                <a:solidFill>
                  <a:schemeClr val="tx1"/>
                </a:solidFill>
                <a:latin typeface="+mj-lt"/>
              </a:rPr>
              <a:t>Hỗ trợ HDR mở rộng.</a:t>
            </a:r>
          </a:p>
          <a:p>
            <a:pPr algn="just">
              <a:buFontTx/>
              <a:buChar char="-"/>
            </a:pPr>
            <a:r>
              <a:rPr lang="en-US" smtClean="0">
                <a:solidFill>
                  <a:schemeClr val="tx1"/>
                </a:solidFill>
                <a:latin typeface="+mj-lt"/>
              </a:rPr>
              <a:t>Hỗ trợ âm thanh : tất cả âm thanh vòm </a:t>
            </a:r>
          </a:p>
          <a:p>
            <a:pPr marL="76200" indent="0" algn="just"/>
            <a:r>
              <a:rPr lang="en-US">
                <a:solidFill>
                  <a:schemeClr val="tx1"/>
                </a:solidFill>
                <a:latin typeface="+mj-lt"/>
              </a:rPr>
              <a:t> </a:t>
            </a:r>
            <a:r>
              <a:rPr lang="en-US" smtClean="0">
                <a:solidFill>
                  <a:schemeClr val="tx1"/>
                </a:solidFill>
                <a:latin typeface="+mj-lt"/>
              </a:rPr>
              <a:t> tương thích.</a:t>
            </a:r>
          </a:p>
          <a:p>
            <a:pPr marL="361950" indent="-285750" algn="just">
              <a:buFontTx/>
              <a:buChar char="-"/>
            </a:pPr>
            <a:r>
              <a:rPr lang="en-US" smtClean="0">
                <a:solidFill>
                  <a:schemeClr val="tx1"/>
                </a:solidFill>
                <a:latin typeface="+mj-lt"/>
              </a:rPr>
              <a:t>  Hỗ trợ chơi game : tốc độ làm mới biến</a:t>
            </a:r>
          </a:p>
          <a:p>
            <a:pPr marL="76200" indent="0" algn="just"/>
            <a:r>
              <a:rPr lang="en-US">
                <a:solidFill>
                  <a:schemeClr val="tx1"/>
                </a:solidFill>
                <a:latin typeface="+mj-lt"/>
              </a:rPr>
              <a:t> </a:t>
            </a:r>
            <a:r>
              <a:rPr lang="en-US" smtClean="0">
                <a:solidFill>
                  <a:schemeClr val="tx1"/>
                </a:solidFill>
                <a:latin typeface="+mj-lt"/>
              </a:rPr>
              <a:t> (VRR) được hỗ trợ làm cho game </a:t>
            </a:r>
            <a:r>
              <a:rPr lang="en-US" smtClean="0">
                <a:solidFill>
                  <a:schemeClr val="tx1"/>
                </a:solidFill>
                <a:latin typeface="+mj-lt"/>
              </a:rPr>
              <a:t>3D </a:t>
            </a:r>
            <a:r>
              <a:rPr lang="en-US" smtClean="0">
                <a:solidFill>
                  <a:schemeClr val="tx1"/>
                </a:solidFill>
                <a:latin typeface="+mj-lt"/>
              </a:rPr>
              <a:t>sống </a:t>
            </a:r>
          </a:p>
          <a:p>
            <a:pPr marL="76200" indent="0" algn="just"/>
            <a:r>
              <a:rPr lang="en-US" smtClean="0">
                <a:solidFill>
                  <a:schemeClr val="tx1"/>
                </a:solidFill>
                <a:latin typeface="+mj-lt"/>
              </a:rPr>
              <a:t>  động hơn.</a:t>
            </a:r>
          </a:p>
          <a:p>
            <a:pPr marL="76200" indent="0" algn="just"/>
            <a:r>
              <a:rPr lang="en-US" smtClean="0">
                <a:solidFill>
                  <a:schemeClr val="tx1"/>
                </a:solidFill>
                <a:latin typeface="+mj-lt"/>
              </a:rPr>
              <a:t>-      Hỗ trợ cáp : băng thông lên 48 Gbps</a:t>
            </a:r>
          </a:p>
        </p:txBody>
      </p:sp>
      <p:sp>
        <p:nvSpPr>
          <p:cNvPr id="291" name="Google Shape;291;p26"/>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p:cNvPicPr>
            <a:picLocks noChangeAspect="1"/>
          </p:cNvPicPr>
          <p:nvPr/>
        </p:nvPicPr>
        <p:blipFill>
          <a:blip r:embed="rId3"/>
          <a:stretch>
            <a:fillRect/>
          </a:stretch>
        </p:blipFill>
        <p:spPr>
          <a:xfrm>
            <a:off x="5409282" y="2425739"/>
            <a:ext cx="3429520" cy="2003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1000"/>
                                        <p:tgtEl>
                                          <p:spTgt spid="2">
                                            <p:txEl>
                                              <p:pRg st="4" end="4"/>
                                            </p:txEl>
                                          </p:spTgt>
                                        </p:tgtEl>
                                      </p:cBhvr>
                                    </p:animEffect>
                                    <p:anim calcmode="lin" valueType="num">
                                      <p:cBhvr>
                                        <p:cTn id="4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1000"/>
                                        <p:tgtEl>
                                          <p:spTgt spid="2">
                                            <p:txEl>
                                              <p:pRg st="5" end="5"/>
                                            </p:txEl>
                                          </p:spTgt>
                                        </p:tgtEl>
                                      </p:cBhvr>
                                    </p:animEffect>
                                    <p:anim calcmode="lin" valueType="num">
                                      <p:cBhvr>
                                        <p:cTn id="4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fade">
                                      <p:cBhvr>
                                        <p:cTn id="54" dur="1000"/>
                                        <p:tgtEl>
                                          <p:spTgt spid="2">
                                            <p:txEl>
                                              <p:pRg st="6" end="6"/>
                                            </p:txEl>
                                          </p:spTgt>
                                        </p:tgtEl>
                                      </p:cBhvr>
                                    </p:animEffect>
                                    <p:anim calcmode="lin" valueType="num">
                                      <p:cBhvr>
                                        <p:cTn id="5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
                                            <p:txEl>
                                              <p:pRg st="7" end="7"/>
                                            </p:txEl>
                                          </p:spTgt>
                                        </p:tgtEl>
                                        <p:attrNameLst>
                                          <p:attrName>style.visibility</p:attrName>
                                        </p:attrNameLst>
                                      </p:cBhvr>
                                      <p:to>
                                        <p:strVal val="visible"/>
                                      </p:to>
                                    </p:set>
                                    <p:animEffect transition="in" filter="fade">
                                      <p:cBhvr>
                                        <p:cTn id="59" dur="1000"/>
                                        <p:tgtEl>
                                          <p:spTgt spid="2">
                                            <p:txEl>
                                              <p:pRg st="7" end="7"/>
                                            </p:txEl>
                                          </p:spTgt>
                                        </p:tgtEl>
                                      </p:cBhvr>
                                    </p:animEffect>
                                    <p:anim calcmode="lin" valueType="num">
                                      <p:cBhvr>
                                        <p:cTn id="6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2">
                                            <p:txEl>
                                              <p:pRg st="7" end="7"/>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
                                            <p:txEl>
                                              <p:pRg st="8" end="8"/>
                                            </p:txEl>
                                          </p:spTgt>
                                        </p:tgtEl>
                                        <p:attrNameLst>
                                          <p:attrName>style.visibility</p:attrName>
                                        </p:attrNameLst>
                                      </p:cBhvr>
                                      <p:to>
                                        <p:strVal val="visible"/>
                                      </p:to>
                                    </p:set>
                                    <p:animEffect transition="in" filter="fade">
                                      <p:cBhvr>
                                        <p:cTn id="64" dur="1000"/>
                                        <p:tgtEl>
                                          <p:spTgt spid="2">
                                            <p:txEl>
                                              <p:pRg st="8" end="8"/>
                                            </p:txEl>
                                          </p:spTgt>
                                        </p:tgtEl>
                                      </p:cBhvr>
                                    </p:animEffect>
                                    <p:anim calcmode="lin" valueType="num">
                                      <p:cBhvr>
                                        <p:cTn id="6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
                                            <p:txEl>
                                              <p:pRg st="9" end="9"/>
                                            </p:txEl>
                                          </p:spTgt>
                                        </p:tgtEl>
                                        <p:attrNameLst>
                                          <p:attrName>style.visibility</p:attrName>
                                        </p:attrNameLst>
                                      </p:cBhvr>
                                      <p:to>
                                        <p:strVal val="visible"/>
                                      </p:to>
                                    </p:set>
                                    <p:animEffect transition="in" filter="fade">
                                      <p:cBhvr>
                                        <p:cTn id="71" dur="1000"/>
                                        <p:tgtEl>
                                          <p:spTgt spid="2">
                                            <p:txEl>
                                              <p:pRg st="9" end="9"/>
                                            </p:txEl>
                                          </p:spTgt>
                                        </p:tgtEl>
                                      </p:cBhvr>
                                    </p:animEffect>
                                    <p:anim calcmode="lin" valueType="num">
                                      <p:cBhvr>
                                        <p:cTn id="7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500" fill="hold"/>
                                        <p:tgtEl>
                                          <p:spTgt spid="3"/>
                                        </p:tgtEl>
                                        <p:attrNameLst>
                                          <p:attrName>ppt_w</p:attrName>
                                        </p:attrNameLst>
                                      </p:cBhvr>
                                      <p:tavLst>
                                        <p:tav tm="0">
                                          <p:val>
                                            <p:fltVal val="0"/>
                                          </p:val>
                                        </p:tav>
                                        <p:tav tm="100000">
                                          <p:val>
                                            <p:strVal val="#ppt_w"/>
                                          </p:val>
                                        </p:tav>
                                      </p:tavLst>
                                    </p:anim>
                                    <p:anim calcmode="lin" valueType="num">
                                      <p:cBhvr>
                                        <p:cTn id="79" dur="500" fill="hold"/>
                                        <p:tgtEl>
                                          <p:spTgt spid="3"/>
                                        </p:tgtEl>
                                        <p:attrNameLst>
                                          <p:attrName>ppt_h</p:attrName>
                                        </p:attrNameLst>
                                      </p:cBhvr>
                                      <p:tavLst>
                                        <p:tav tm="0">
                                          <p:val>
                                            <p:fltVal val="0"/>
                                          </p:val>
                                        </p:tav>
                                        <p:tav tm="100000">
                                          <p:val>
                                            <p:strVal val="#ppt_h"/>
                                          </p:val>
                                        </p:tav>
                                      </p:tavLst>
                                    </p:anim>
                                    <p:animEffect transition="in" filter="fade">
                                      <p:cBhvr>
                                        <p:cTn id="8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1067088" y="218787"/>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4.2: HDMI 2.0</a:t>
            </a:r>
            <a:endParaRPr/>
          </a:p>
        </p:txBody>
      </p:sp>
      <p:sp>
        <p:nvSpPr>
          <p:cNvPr id="2" name="Text Placeholder 1"/>
          <p:cNvSpPr>
            <a:spLocks noGrp="1"/>
          </p:cNvSpPr>
          <p:nvPr>
            <p:ph type="body" idx="1"/>
          </p:nvPr>
        </p:nvSpPr>
        <p:spPr>
          <a:xfrm>
            <a:off x="1067088" y="694064"/>
            <a:ext cx="6964208" cy="3977088"/>
          </a:xfrm>
        </p:spPr>
        <p:txBody>
          <a:bodyPr/>
          <a:lstStyle/>
          <a:p>
            <a:pPr algn="just"/>
            <a:r>
              <a:rPr lang="en-US" sz="1800" smtClean="0">
                <a:latin typeface="+mj-lt"/>
              </a:rPr>
              <a:t>Bản </a:t>
            </a:r>
            <a:r>
              <a:rPr lang="vi-VN" sz="1800" smtClean="0">
                <a:latin typeface="+mj-lt"/>
              </a:rPr>
              <a:t>2.0 </a:t>
            </a:r>
            <a:r>
              <a:rPr lang="vi-VN" sz="1800">
                <a:latin typeface="+mj-lt"/>
              </a:rPr>
              <a:t>được ra mắt tại Triển lãm IFA </a:t>
            </a:r>
            <a:r>
              <a:rPr lang="vi-VN" sz="1800" smtClean="0">
                <a:latin typeface="+mj-lt"/>
              </a:rPr>
              <a:t>2013</a:t>
            </a:r>
            <a:r>
              <a:rPr lang="en-US" sz="1800" smtClean="0">
                <a:latin typeface="+mj-lt"/>
              </a:rPr>
              <a:t>.</a:t>
            </a:r>
          </a:p>
          <a:p>
            <a:pPr algn="just"/>
            <a:r>
              <a:rPr lang="en-US" sz="1800">
                <a:latin typeface="+mj-lt"/>
              </a:rPr>
              <a:t>H</a:t>
            </a:r>
            <a:r>
              <a:rPr lang="en-US" sz="1800" smtClean="0">
                <a:latin typeface="+mj-lt"/>
              </a:rPr>
              <a:t>ỗ </a:t>
            </a:r>
            <a:r>
              <a:rPr lang="en-US" sz="1800">
                <a:latin typeface="+mj-lt"/>
              </a:rPr>
              <a:t>trợ độ phân giải 4K 2160p với tốc độ khung hình lên đến 60 </a:t>
            </a:r>
            <a:r>
              <a:rPr lang="en-US" sz="1800" smtClean="0">
                <a:latin typeface="+mj-lt"/>
              </a:rPr>
              <a:t>fps. </a:t>
            </a:r>
            <a:r>
              <a:rPr lang="vi-VN" sz="1800">
                <a:latin typeface="+mj-lt"/>
              </a:rPr>
              <a:t>Cùng với đó, chuẩn HDMI 2.0 còn cho phép trình chiếu định dạng 4K 3D cũng như các nội dung 2D có tần số quét cao</a:t>
            </a:r>
            <a:r>
              <a:rPr lang="vi-VN" sz="1800" smtClean="0">
                <a:latin typeface="+mj-lt"/>
              </a:rPr>
              <a:t>.</a:t>
            </a:r>
            <a:endParaRPr lang="en-US" sz="1800" smtClean="0">
              <a:latin typeface="+mj-lt"/>
            </a:endParaRPr>
          </a:p>
          <a:p>
            <a:pPr algn="just"/>
            <a:r>
              <a:rPr lang="vi-VN" sz="1800">
                <a:latin typeface="+mj-lt"/>
              </a:rPr>
              <a:t>HDMI 2.0 ra đời với băng thông được nâng cấp lên đến </a:t>
            </a:r>
            <a:r>
              <a:rPr lang="vi-VN" sz="1800" smtClean="0">
                <a:latin typeface="+mj-lt"/>
              </a:rPr>
              <a:t>18Gbps</a:t>
            </a:r>
            <a:r>
              <a:rPr lang="en-US" sz="1800" smtClean="0">
                <a:latin typeface="+mj-lt"/>
              </a:rPr>
              <a:t>.</a:t>
            </a:r>
          </a:p>
          <a:p>
            <a:pPr algn="just"/>
            <a:r>
              <a:rPr lang="en-US" sz="1800" smtClean="0">
                <a:latin typeface="+mj-lt"/>
              </a:rPr>
              <a:t>HDMI </a:t>
            </a:r>
            <a:r>
              <a:rPr lang="en-US" sz="1800">
                <a:latin typeface="+mj-lt"/>
              </a:rPr>
              <a:t>2.0 cung cấp độ sâu màu từ 10 đến 12-bit ở cùng độ phân giải</a:t>
            </a:r>
            <a:r>
              <a:rPr lang="en-US" sz="1800" smtClean="0">
                <a:latin typeface="+mj-lt"/>
              </a:rPr>
              <a:t>.</a:t>
            </a:r>
          </a:p>
          <a:p>
            <a:pPr algn="just"/>
            <a:r>
              <a:rPr lang="en-US" sz="1800" smtClean="0">
                <a:latin typeface="+mj-lt"/>
              </a:rPr>
              <a:t>HDMI 2.0 </a:t>
            </a:r>
            <a:r>
              <a:rPr lang="vi-VN" sz="1800" smtClean="0">
                <a:latin typeface="+mj-lt"/>
              </a:rPr>
              <a:t>cũng </a:t>
            </a:r>
            <a:r>
              <a:rPr lang="vi-VN" sz="1800">
                <a:latin typeface="+mj-lt"/>
              </a:rPr>
              <a:t>hỗ trợ truyền video hai kênh cùng lúc, do đó người dùng có thể xem 2 chương trình Full HD đồng </a:t>
            </a:r>
            <a:r>
              <a:rPr lang="vi-VN" sz="1800" smtClean="0">
                <a:latin typeface="+mj-lt"/>
              </a:rPr>
              <a:t>thời</a:t>
            </a:r>
            <a:r>
              <a:rPr lang="en-US" sz="1800" smtClean="0">
                <a:latin typeface="+mj-lt"/>
              </a:rPr>
              <a:t> ,phù hợp trên </a:t>
            </a:r>
            <a:r>
              <a:rPr lang="en-US" sz="1800">
                <a:latin typeface="+mj-lt"/>
              </a:rPr>
              <a:t>các mẫu TV có tỷ lệ màn hình siêu </a:t>
            </a:r>
            <a:r>
              <a:rPr lang="en-US" sz="1800" smtClean="0">
                <a:latin typeface="+mj-lt"/>
              </a:rPr>
              <a:t>rộng.</a:t>
            </a:r>
          </a:p>
          <a:p>
            <a:pPr algn="just"/>
            <a:r>
              <a:rPr lang="en-US" sz="1800" smtClean="0">
                <a:latin typeface="+mj-lt"/>
              </a:rPr>
              <a:t>Phân loại : HDMI 2.0a và HDMI 2.0b</a:t>
            </a:r>
            <a:endParaRPr lang="en-US" sz="1800">
              <a:latin typeface="+mj-lt"/>
            </a:endParaRPr>
          </a:p>
        </p:txBody>
      </p:sp>
      <p:sp>
        <p:nvSpPr>
          <p:cNvPr id="298" name="Google Shape;298;p2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anim calcmode="lin" valueType="num">
                                      <p:cBhvr>
                                        <p:cTn id="8" dur="1000" fill="hold"/>
                                        <p:tgtEl>
                                          <p:spTgt spid="296"/>
                                        </p:tgtEl>
                                        <p:attrNameLst>
                                          <p:attrName>ppt_x</p:attrName>
                                        </p:attrNameLst>
                                      </p:cBhvr>
                                      <p:tavLst>
                                        <p:tav tm="0">
                                          <p:val>
                                            <p:strVal val="#ppt_x"/>
                                          </p:val>
                                        </p:tav>
                                        <p:tav tm="100000">
                                          <p:val>
                                            <p:strVal val="#ppt_x"/>
                                          </p:val>
                                        </p:tav>
                                      </p:tavLst>
                                    </p:anim>
                                    <p:anim calcmode="lin" valueType="num">
                                      <p:cBhvr>
                                        <p:cTn id="9" dur="1000" fill="hold"/>
                                        <p:tgtEl>
                                          <p:spTgt spid="2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1000"/>
                                        <p:tgtEl>
                                          <p:spTgt spid="2">
                                            <p:txEl>
                                              <p:pRg st="4" end="4"/>
                                            </p:txEl>
                                          </p:spTgt>
                                        </p:tgtEl>
                                      </p:cBhvr>
                                    </p:animEffect>
                                    <p:anim calcmode="lin" valueType="num">
                                      <p:cBhvr>
                                        <p:cTn id="4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animEffect transition="in" filter="fade">
                                      <p:cBhvr>
                                        <p:cTn id="49" dur="1000"/>
                                        <p:tgtEl>
                                          <p:spTgt spid="2">
                                            <p:txEl>
                                              <p:pRg st="5" end="5"/>
                                            </p:txEl>
                                          </p:spTgt>
                                        </p:tgtEl>
                                      </p:cBhvr>
                                    </p:animEffect>
                                    <p:anim calcmode="lin" valueType="num">
                                      <p:cBhvr>
                                        <p:cTn id="5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1244</TotalTime>
  <Words>2215</Words>
  <Application>Microsoft Office PowerPoint</Application>
  <PresentationFormat>On-screen Show (16:9)</PresentationFormat>
  <Paragraphs>229</Paragraphs>
  <Slides>45</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Times New Roman</vt:lpstr>
      <vt:lpstr>Calibri</vt:lpstr>
      <vt:lpstr>Arial</vt:lpstr>
      <vt:lpstr>Hind</vt:lpstr>
      <vt:lpstr>Dumaine</vt:lpstr>
      <vt:lpstr>WELCOME</vt:lpstr>
      <vt:lpstr>Chủ đề 16: Các chuẩn kết nối USB , Firewire, HDMI, Thunderbolt </vt:lpstr>
      <vt:lpstr>Cấu trúc</vt:lpstr>
      <vt:lpstr>HDMI</vt:lpstr>
      <vt:lpstr>PowerPoint Presentation</vt:lpstr>
      <vt:lpstr>2. Cấu tạo</vt:lpstr>
      <vt:lpstr>4.Các phiên bản chuẩn kết nối </vt:lpstr>
      <vt:lpstr>4.1 : HDMI 2.1</vt:lpstr>
      <vt:lpstr>4.2: HDMI 2.0</vt:lpstr>
      <vt:lpstr>4.3 : HDMI 1.4</vt:lpstr>
      <vt:lpstr>4.4 : HDMI khác</vt:lpstr>
      <vt:lpstr>5. Ưu nhược điểm</vt:lpstr>
      <vt:lpstr>6. Giá thành   -Cổng  HDMI có giá thành tương đối cao</vt:lpstr>
      <vt:lpstr> B. USB</vt:lpstr>
      <vt:lpstr>1. Khái niệm</vt:lpstr>
      <vt:lpstr>2. Cấu tạo</vt:lpstr>
      <vt:lpstr>3. Phân loại chuẩn kết nối </vt:lpstr>
      <vt:lpstr>3.1 Chuẩn kết nối USB Type-A:</vt:lpstr>
      <vt:lpstr>3.2 Chuẩn kết nối USB Type-B:</vt:lpstr>
      <vt:lpstr>3.3 Chuẩn kết nối USB Type-C</vt:lpstr>
      <vt:lpstr>Theo tốc độ </vt:lpstr>
      <vt:lpstr>4. Ưu nhược điểm</vt:lpstr>
      <vt:lpstr>5. Thông tin khác</vt:lpstr>
      <vt:lpstr> C. Firewire</vt:lpstr>
      <vt:lpstr>1. Khái niệm</vt:lpstr>
      <vt:lpstr> 2. Tính năng và thiết bị hỗ trợ</vt:lpstr>
      <vt:lpstr> 3. các phiên bản chuẩn kết nối firewire</vt:lpstr>
      <vt:lpstr>PowerPoint Presentation</vt:lpstr>
      <vt:lpstr> 4. Ưu , nhược điểm</vt:lpstr>
      <vt:lpstr>5. Thông tin khác</vt:lpstr>
      <vt:lpstr> D. Thunderbolt</vt:lpstr>
      <vt:lpstr>1. Khái Niệm và một vài thông số kỹ thuật</vt:lpstr>
      <vt:lpstr>PowerPoint Presentation</vt:lpstr>
      <vt:lpstr>PowerPoint Presentation</vt:lpstr>
      <vt:lpstr>2. Thunderbolt 3</vt:lpstr>
      <vt:lpstr>PowerPoint Presentation</vt:lpstr>
      <vt:lpstr>PowerPoint Presentation</vt:lpstr>
      <vt:lpstr>PowerPoint Presentation</vt:lpstr>
      <vt:lpstr>PowerPoint Presentation</vt:lpstr>
      <vt:lpstr>3. Ưu nhược điểm</vt:lpstr>
      <vt:lpstr>PowerPoint Presentation</vt:lpstr>
      <vt:lpstr>4. Thông tin khác</vt:lpstr>
      <vt:lpstr>PowerPoint Presentation</vt:lpstr>
      <vt:lpstr>Nguồn tài liệu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Admin</cp:lastModifiedBy>
  <cp:revision>76</cp:revision>
  <dcterms:modified xsi:type="dcterms:W3CDTF">2021-12-17T01:09:02Z</dcterms:modified>
</cp:coreProperties>
</file>